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5" r:id="rId1"/>
  </p:sldMasterIdLst>
  <p:notesMasterIdLst>
    <p:notesMasterId r:id="rId12"/>
  </p:notesMasterIdLst>
  <p:handoutMasterIdLst>
    <p:handoutMasterId r:id="rId13"/>
  </p:handoutMasterIdLst>
  <p:sldIdLst>
    <p:sldId id="358" r:id="rId2"/>
    <p:sldId id="353" r:id="rId3"/>
    <p:sldId id="325" r:id="rId4"/>
    <p:sldId id="330" r:id="rId5"/>
    <p:sldId id="331" r:id="rId6"/>
    <p:sldId id="354" r:id="rId7"/>
    <p:sldId id="333" r:id="rId8"/>
    <p:sldId id="356" r:id="rId9"/>
    <p:sldId id="347" r:id="rId10"/>
    <p:sldId id="296" r:id="rId11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nter" panose="02000503000000020004" pitchFamily="2" charset="0"/>
      <p:regular r:id="rId18"/>
      <p:bold r:id="rId19"/>
    </p:embeddedFont>
    <p:embeddedFont>
      <p:font typeface="Inter SemiBold" panose="02000503000000020004" pitchFamily="2" charset="0"/>
      <p:regular r:id="rId20"/>
      <p:bold r:id="rId21"/>
    </p:embeddedFont>
    <p:embeddedFont>
      <p:font typeface="72 Black" panose="020B0A04030603020204" pitchFamily="34" charset="0"/>
      <p:bold r:id="rId22"/>
    </p:embeddedFont>
  </p:embeddedFontLst>
  <p:defaultTextStyle>
    <a:defPPr>
      <a:defRPr lang="en-US"/>
    </a:defPPr>
    <a:lvl1pPr marL="0" algn="l" defTabSz="521711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1pPr>
    <a:lvl2pPr marL="521711" algn="l" defTabSz="521711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2pPr>
    <a:lvl3pPr marL="1043422" algn="l" defTabSz="521711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3pPr>
    <a:lvl4pPr marL="1565133" algn="l" defTabSz="521711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4pPr>
    <a:lvl5pPr marL="2086844" algn="l" defTabSz="521711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5pPr>
    <a:lvl6pPr marL="2608555" algn="l" defTabSz="521711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6pPr>
    <a:lvl7pPr marL="3130266" algn="l" defTabSz="521711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7pPr>
    <a:lvl8pPr marL="3651976" algn="l" defTabSz="521711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8pPr>
    <a:lvl9pPr marL="4173687" algn="l" defTabSz="521711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7"/>
    <a:srgbClr val="E6F1F2"/>
    <a:srgbClr val="00E487"/>
    <a:srgbClr val="56B093"/>
    <a:srgbClr val="1EC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6327"/>
  </p:normalViewPr>
  <p:slideViewPr>
    <p:cSldViewPr snapToGrid="0" showGuides="1">
      <p:cViewPr varScale="1">
        <p:scale>
          <a:sx n="63" d="100"/>
          <a:sy n="63" d="100"/>
        </p:scale>
        <p:origin x="1508" y="48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4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441A5F-628D-44D1-A609-075C3964E1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46285-E5C5-477E-927A-DED670A810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D4484-00AE-4A89-A56A-1F3F4E6AD2E7}" type="datetimeFigureOut">
              <a:rPr lang="en-US" smtClean="0">
                <a:latin typeface="Inter" panose="02000503000000020004" pitchFamily="2" charset="0"/>
              </a:rPr>
              <a:t>6/16/2024</a:t>
            </a:fld>
            <a:endParaRPr lang="en-US" dirty="0">
              <a:latin typeface="Inter" panose="02000503000000020004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ED41A-B88D-4A51-802B-2BF0EF593B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A25E8-9FAE-471C-835A-E37A1F93E3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B5260-6B02-43F1-8733-AE49755B6740}" type="slidenum">
              <a:rPr lang="en-US" smtClean="0">
                <a:latin typeface="Inter" panose="02000503000000020004" pitchFamily="2" charset="0"/>
              </a:rPr>
              <a:t>‹Nr.›</a:t>
            </a:fld>
            <a:endParaRPr lang="en-US" dirty="0">
              <a:latin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05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B77D4DE8-A922-4B1E-BC2A-E5A2A021B048}" type="datetimeFigureOut">
              <a:rPr lang="en-US" smtClean="0"/>
              <a:pPr/>
              <a:t>6/16/2024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EB76CC90-A44C-4E13-BEC7-0F8CA1F95A1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9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422" rtl="0" eaLnBrk="1" latinLnBrk="0" hangingPunct="1">
      <a:defRPr sz="1369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521711" algn="l" defTabSz="1043422" rtl="0" eaLnBrk="1" latinLnBrk="0" hangingPunct="1">
      <a:defRPr sz="1369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1043422" algn="l" defTabSz="1043422" rtl="0" eaLnBrk="1" latinLnBrk="0" hangingPunct="1">
      <a:defRPr sz="1369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1565133" algn="l" defTabSz="1043422" rtl="0" eaLnBrk="1" latinLnBrk="0" hangingPunct="1">
      <a:defRPr sz="1369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2086844" algn="l" defTabSz="1043422" rtl="0" eaLnBrk="1" latinLnBrk="0" hangingPunct="1">
      <a:defRPr sz="1369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608555" algn="l" defTabSz="104342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30266" algn="l" defTabSz="104342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1976" algn="l" defTabSz="104342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3687" algn="l" defTabSz="104342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6CC90-A44C-4E13-BEC7-0F8CA1F95A1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9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svg"/><Relationship Id="rId18" Type="http://schemas.openxmlformats.org/officeDocument/2006/relationships/image" Target="../media/image27.sv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5" Type="http://schemas.openxmlformats.org/officeDocument/2006/relationships/image" Target="../media/image24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6.svg"/><Relationship Id="rId1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563" y="1806139"/>
            <a:ext cx="8524875" cy="3245724"/>
          </a:xfrm>
        </p:spPr>
        <p:txBody>
          <a:bodyPr anchor="ctr"/>
          <a:lstStyle>
            <a:lvl1pPr algn="ctr">
              <a:defRPr sz="375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Präsentationstitel einfügen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5891484"/>
            <a:ext cx="6858000" cy="453754"/>
          </a:xfrm>
        </p:spPr>
        <p:txBody>
          <a:bodyPr anchor="b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713" indent="0" algn="ctr">
              <a:buNone/>
              <a:defRPr sz="1499"/>
            </a:lvl2pPr>
            <a:lvl3pPr marL="685425" indent="0" algn="ctr">
              <a:buNone/>
              <a:defRPr sz="1349"/>
            </a:lvl3pPr>
            <a:lvl4pPr marL="1028141" indent="0" algn="ctr">
              <a:buNone/>
              <a:defRPr sz="1199"/>
            </a:lvl4pPr>
            <a:lvl5pPr marL="1370855" indent="0" algn="ctr">
              <a:buNone/>
              <a:defRPr sz="1199"/>
            </a:lvl5pPr>
            <a:lvl6pPr marL="1713566" indent="0" algn="ctr">
              <a:buNone/>
              <a:defRPr sz="1199"/>
            </a:lvl6pPr>
            <a:lvl7pPr marL="2056280" indent="0" algn="ctr">
              <a:buNone/>
              <a:defRPr sz="1199"/>
            </a:lvl7pPr>
            <a:lvl8pPr marL="2398995" indent="0" algn="ctr">
              <a:buNone/>
              <a:defRPr sz="1199"/>
            </a:lvl8pPr>
            <a:lvl9pPr marL="2741708" indent="0" algn="ctr">
              <a:buNone/>
              <a:defRPr sz="1199"/>
            </a:lvl9pPr>
          </a:lstStyle>
          <a:p>
            <a:r>
              <a:rPr lang="de-DE" noProof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30122211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er dezent h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B354EE-31EA-4FC2-9496-7B6202183237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9D7C87-D037-4797-9A6A-B999C6F02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8" y="871472"/>
            <a:ext cx="6397442" cy="4635045"/>
          </a:xfrm>
        </p:spPr>
        <p:txBody>
          <a:bodyPr anchor="t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Folientitel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24251867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8161" y="1521184"/>
            <a:ext cx="4634141" cy="3817442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713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425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14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085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356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628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3989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1708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Text einfügen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B47DF7D0-E13C-497A-8A71-C5A8B4D7F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Folientitel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239257397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11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8158" y="512498"/>
            <a:ext cx="8526014" cy="776038"/>
          </a:xfrm>
        </p:spPr>
        <p:txBody>
          <a:bodyPr/>
          <a:lstStyle/>
          <a:p>
            <a:r>
              <a:rPr lang="de-DE" noProof="0"/>
              <a:t>Folientitel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8160" y="1521182"/>
            <a:ext cx="6397440" cy="4517348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/>
              <a:t>Formatvorlage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5954768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11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8158" y="512498"/>
            <a:ext cx="8526014" cy="7760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Folientitel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8160" y="1521182"/>
            <a:ext cx="6397440" cy="4517348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rgbClr val="00E487"/>
                </a:solidFill>
              </a:defRPr>
            </a:lvl3pPr>
            <a:lvl4pPr>
              <a:buClr>
                <a:schemeClr val="accent5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354EE-31EA-4FC2-9496-7B6202183237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9854531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1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8159" y="1521183"/>
            <a:ext cx="3969084" cy="4517348"/>
          </a:xfrm>
        </p:spPr>
        <p:txBody>
          <a:bodyPr/>
          <a:lstStyle>
            <a:lvl6pPr marL="381898" indent="0">
              <a:buNone/>
              <a:defRPr/>
            </a:lvl6pPr>
          </a:lstStyle>
          <a:p>
            <a:pPr lvl="0"/>
            <a:r>
              <a:rPr lang="de-DE" noProof="0"/>
              <a:t>Formatvorlage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endParaRPr lang="de-DE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5092" y="1521183"/>
            <a:ext cx="3969084" cy="4517348"/>
          </a:xfrm>
        </p:spPr>
        <p:txBody>
          <a:bodyPr/>
          <a:lstStyle/>
          <a:p>
            <a:pPr lvl="0"/>
            <a:r>
              <a:rPr lang="de-DE" noProof="0"/>
              <a:t>Formatvorlage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EC790B-BB37-46AF-9CC2-582F081B64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Folientitel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370693830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23EE699-16B4-4E6C-852E-7A2C3D133E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680" y="2"/>
            <a:ext cx="457132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8159" y="512498"/>
            <a:ext cx="3969084" cy="776038"/>
          </a:xfrm>
        </p:spPr>
        <p:txBody>
          <a:bodyPr/>
          <a:lstStyle/>
          <a:p>
            <a:r>
              <a:rPr lang="de-DE" noProof="0"/>
              <a:t>Folientitel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8159" y="1521183"/>
            <a:ext cx="3969084" cy="4517348"/>
          </a:xfrm>
        </p:spPr>
        <p:txBody>
          <a:bodyPr/>
          <a:lstStyle/>
          <a:p>
            <a:pPr lvl="0"/>
            <a:r>
              <a:rPr lang="de-DE" noProof="0"/>
              <a:t>Formatvorlage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de-DE" noProof="0" smtClean="0"/>
              <a:t>‹Nr.›</a:t>
            </a:fld>
            <a:endParaRPr lang="de-DE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8EA99CA-FB9D-88F6-1B98-01DBF94D14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66538" y="255273"/>
            <a:ext cx="390609" cy="5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8656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23EE699-16B4-4E6C-852E-7A2C3D133E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-1"/>
            <a:ext cx="457132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8153" y="512498"/>
            <a:ext cx="3956020" cy="776038"/>
          </a:xfrm>
        </p:spPr>
        <p:txBody>
          <a:bodyPr/>
          <a:lstStyle/>
          <a:p>
            <a:r>
              <a:rPr lang="de-DE" noProof="0"/>
              <a:t>Folientitel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78153" y="1521183"/>
            <a:ext cx="3956020" cy="4517348"/>
          </a:xfrm>
        </p:spPr>
        <p:txBody>
          <a:bodyPr/>
          <a:lstStyle/>
          <a:p>
            <a:pPr lvl="0"/>
            <a:r>
              <a:rPr lang="de-DE" noProof="0"/>
              <a:t>Formatvorlage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6526417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Aussage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23EE699-16B4-4E6C-852E-7A2C3D133E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680" y="3429908"/>
            <a:ext cx="4571321" cy="342809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8159" y="512498"/>
            <a:ext cx="3969084" cy="776038"/>
          </a:xfrm>
        </p:spPr>
        <p:txBody>
          <a:bodyPr/>
          <a:lstStyle/>
          <a:p>
            <a:r>
              <a:rPr lang="de-DE" noProof="0"/>
              <a:t>Folientitel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8159" y="1521183"/>
            <a:ext cx="3969084" cy="4517348"/>
          </a:xfrm>
        </p:spPr>
        <p:txBody>
          <a:bodyPr/>
          <a:lstStyle/>
          <a:p>
            <a:pPr lvl="0"/>
            <a:r>
              <a:rPr lang="de-DE" noProof="0"/>
              <a:t>Formatvorlage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219E9-6258-4F28-A57E-2D2A7A1479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680" y="2"/>
            <a:ext cx="4571321" cy="3429905"/>
          </a:xfrm>
          <a:solidFill>
            <a:schemeClr val="tx1"/>
          </a:solidFill>
        </p:spPr>
        <p:txBody>
          <a:bodyPr lIns="360000" tIns="360000" rIns="396000" bIns="360000" anchor="ctr"/>
          <a:lstStyle>
            <a:lvl1pPr algn="r">
              <a:defRPr sz="2550"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58EB6A3-B495-C332-9DDD-4B8D797212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6538" y="255273"/>
            <a:ext cx="390609" cy="51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636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groß rech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1E61418-E972-40CA-AF1C-5059724D87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37382" y="2"/>
            <a:ext cx="6406619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38646-6FE3-4B78-8959-D99C1035A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830" y="512498"/>
            <a:ext cx="2248625" cy="7760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Folientitel bearbeiten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266B1-3B43-413F-B581-A2BA7F23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087E5-4709-465C-88EF-C43AFDD7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354EE-31EA-4FC2-9496-7B6202183237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F08074-975D-439A-8214-343997E501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829" y="1521183"/>
            <a:ext cx="2248919" cy="45173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4729630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86AC41-762B-4924-A899-F81343A12E1E}"/>
              </a:ext>
            </a:extLst>
          </p:cNvPr>
          <p:cNvSpPr/>
          <p:nvPr/>
        </p:nvSpPr>
        <p:spPr>
          <a:xfrm>
            <a:off x="4572000" y="2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40" b="0" i="0" noProof="0">
              <a:latin typeface="Inter" panose="02000503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8159" y="512498"/>
            <a:ext cx="3969084" cy="776038"/>
          </a:xfrm>
        </p:spPr>
        <p:txBody>
          <a:bodyPr/>
          <a:lstStyle/>
          <a:p>
            <a:r>
              <a:rPr lang="de-DE" noProof="0"/>
              <a:t>Folientitel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8159" y="1521183"/>
            <a:ext cx="3969084" cy="4517348"/>
          </a:xfrm>
        </p:spPr>
        <p:txBody>
          <a:bodyPr/>
          <a:lstStyle/>
          <a:p>
            <a:pPr lvl="0"/>
            <a:r>
              <a:rPr lang="de-DE" noProof="0"/>
              <a:t>Formatvorlage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endParaRPr lang="de-DE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5092" y="1521183"/>
            <a:ext cx="3969084" cy="45173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de-DE" noProof="0" smtClean="0"/>
              <a:t>‹Nr.›</a:t>
            </a:fld>
            <a:endParaRPr lang="de-D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A38F309-83D6-3EBF-FAED-1984CDA2FF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6538" y="255273"/>
            <a:ext cx="390609" cy="51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5590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563" y="1806139"/>
            <a:ext cx="8524875" cy="3245724"/>
          </a:xfrm>
        </p:spPr>
        <p:txBody>
          <a:bodyPr anchor="ctr"/>
          <a:lstStyle>
            <a:lvl1pPr algn="ctr">
              <a:defRPr sz="375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Präsentationstitel einfügen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5891484"/>
            <a:ext cx="6858000" cy="453754"/>
          </a:xfrm>
        </p:spPr>
        <p:txBody>
          <a:bodyPr anchor="b"/>
          <a:lstStyle>
            <a:lvl1pPr marL="0" indent="0" algn="ctr">
              <a:buNone/>
              <a:defRPr sz="1350">
                <a:solidFill>
                  <a:schemeClr val="accent3"/>
                </a:solidFill>
              </a:defRPr>
            </a:lvl1pPr>
            <a:lvl2pPr marL="342713" indent="0" algn="ctr">
              <a:buNone/>
              <a:defRPr sz="1499"/>
            </a:lvl2pPr>
            <a:lvl3pPr marL="685425" indent="0" algn="ctr">
              <a:buNone/>
              <a:defRPr sz="1349"/>
            </a:lvl3pPr>
            <a:lvl4pPr marL="1028141" indent="0" algn="ctr">
              <a:buNone/>
              <a:defRPr sz="1199"/>
            </a:lvl4pPr>
            <a:lvl5pPr marL="1370855" indent="0" algn="ctr">
              <a:buNone/>
              <a:defRPr sz="1199"/>
            </a:lvl5pPr>
            <a:lvl6pPr marL="1713566" indent="0" algn="ctr">
              <a:buNone/>
              <a:defRPr sz="1199"/>
            </a:lvl6pPr>
            <a:lvl7pPr marL="2056280" indent="0" algn="ctr">
              <a:buNone/>
              <a:defRPr sz="1199"/>
            </a:lvl7pPr>
            <a:lvl8pPr marL="2398995" indent="0" algn="ctr">
              <a:buNone/>
              <a:defRPr sz="1199"/>
            </a:lvl8pPr>
            <a:lvl9pPr marL="2741708" indent="0" algn="ctr">
              <a:buNone/>
              <a:defRPr sz="1199"/>
            </a:lvl9pPr>
          </a:lstStyle>
          <a:p>
            <a:r>
              <a:rPr lang="de-DE" noProof="0"/>
              <a:t>Untertitel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FAAF433-CDCE-4140-9CD7-74ABA3F3C1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22002" y="512764"/>
            <a:ext cx="2699998" cy="9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7787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Folientitel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7976207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2889696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A98BD5E-651E-D84D-AB8D-ED1948F6E6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5891484"/>
            <a:ext cx="6858000" cy="453754"/>
          </a:xfrm>
        </p:spPr>
        <p:txBody>
          <a:bodyPr anchor="b"/>
          <a:lstStyle>
            <a:lvl1pPr marL="0" indent="0" algn="ctr">
              <a:buNone/>
              <a:defRPr sz="1350"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marL="342713" indent="0" algn="ctr">
              <a:buNone/>
              <a:defRPr sz="1499"/>
            </a:lvl2pPr>
            <a:lvl3pPr marL="685425" indent="0" algn="ctr">
              <a:buNone/>
              <a:defRPr sz="1349"/>
            </a:lvl3pPr>
            <a:lvl4pPr marL="1028141" indent="0" algn="ctr">
              <a:buNone/>
              <a:defRPr sz="1199"/>
            </a:lvl4pPr>
            <a:lvl5pPr marL="1370855" indent="0" algn="ctr">
              <a:buNone/>
              <a:defRPr sz="1199"/>
            </a:lvl5pPr>
            <a:lvl6pPr marL="1713566" indent="0" algn="ctr">
              <a:buNone/>
              <a:defRPr sz="1199"/>
            </a:lvl6pPr>
            <a:lvl7pPr marL="2056280" indent="0" algn="ctr">
              <a:buNone/>
              <a:defRPr sz="1199"/>
            </a:lvl7pPr>
            <a:lvl8pPr marL="2398995" indent="0" algn="ctr">
              <a:buNone/>
              <a:defRPr sz="1199"/>
            </a:lvl8pPr>
            <a:lvl9pPr marL="2741708" indent="0" algn="ctr">
              <a:buNone/>
              <a:defRPr sz="1199"/>
            </a:lvl9pPr>
          </a:lstStyle>
          <a:p>
            <a:r>
              <a:rPr lang="de-DE" noProof="0"/>
              <a:t>asklepios.com</a:t>
            </a:r>
          </a:p>
        </p:txBody>
      </p:sp>
    </p:spTree>
    <p:extLst>
      <p:ext uri="{BB962C8B-B14F-4D97-AF65-F5344CB8AC3E}">
        <p14:creationId xmlns:p14="http://schemas.microsoft.com/office/powerpoint/2010/main" val="428348673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d Symb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4D39E01-7B56-664D-8A8B-76F38B05346D}"/>
              </a:ext>
            </a:extLst>
          </p:cNvPr>
          <p:cNvSpPr/>
          <p:nvPr userDrawn="1"/>
        </p:nvSpPr>
        <p:spPr>
          <a:xfrm>
            <a:off x="2" y="1"/>
            <a:ext cx="2286197" cy="3430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40" b="0" i="0" noProof="0">
              <a:latin typeface="Inter" panose="02000503000000020004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3B3FAB6-1AE2-C949-99A5-8745E798F798}"/>
              </a:ext>
            </a:extLst>
          </p:cNvPr>
          <p:cNvSpPr/>
          <p:nvPr userDrawn="1"/>
        </p:nvSpPr>
        <p:spPr>
          <a:xfrm>
            <a:off x="1" y="3445567"/>
            <a:ext cx="2287346" cy="3430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40" b="0" i="0" noProof="0">
              <a:latin typeface="Inter" panose="02000503000000020004" pitchFamily="2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E925057-4706-214E-9503-6F111819A0ED}"/>
              </a:ext>
            </a:extLst>
          </p:cNvPr>
          <p:cNvSpPr/>
          <p:nvPr userDrawn="1"/>
        </p:nvSpPr>
        <p:spPr>
          <a:xfrm>
            <a:off x="2279662" y="3445567"/>
            <a:ext cx="2287346" cy="3430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40" b="0" i="0" noProof="0">
              <a:latin typeface="Inter" panose="02000503000000020004" pitchFamily="2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962C70B-1C1E-984F-8BF4-590B9E3EE647}"/>
              </a:ext>
            </a:extLst>
          </p:cNvPr>
          <p:cNvSpPr/>
          <p:nvPr userDrawn="1"/>
        </p:nvSpPr>
        <p:spPr>
          <a:xfrm>
            <a:off x="4578353" y="1"/>
            <a:ext cx="2275324" cy="3430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40" b="0" i="0" noProof="0">
              <a:latin typeface="Inter" panose="02000503000000020004" pitchFamily="2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98960BE-B209-DF42-82BC-641CCF5EFC5C}"/>
              </a:ext>
            </a:extLst>
          </p:cNvPr>
          <p:cNvSpPr/>
          <p:nvPr userDrawn="1"/>
        </p:nvSpPr>
        <p:spPr>
          <a:xfrm>
            <a:off x="4568158" y="3445567"/>
            <a:ext cx="2287346" cy="34305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40" b="0" i="0" noProof="0">
              <a:latin typeface="Inter" panose="02000503000000020004" pitchFamily="2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D58B81E-51AF-B445-AEA9-99B1A6FC3DA6}"/>
              </a:ext>
            </a:extLst>
          </p:cNvPr>
          <p:cNvSpPr/>
          <p:nvPr userDrawn="1"/>
        </p:nvSpPr>
        <p:spPr>
          <a:xfrm>
            <a:off x="6856654" y="1"/>
            <a:ext cx="2287346" cy="3430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40" b="0" i="0" noProof="0">
              <a:latin typeface="Inter" panose="02000503000000020004" pitchFamily="2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AF5475B-5717-6F40-8578-08C4A6031FE1}"/>
              </a:ext>
            </a:extLst>
          </p:cNvPr>
          <p:cNvSpPr/>
          <p:nvPr userDrawn="1"/>
        </p:nvSpPr>
        <p:spPr>
          <a:xfrm>
            <a:off x="6856654" y="3445567"/>
            <a:ext cx="2287346" cy="16906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40" b="0" i="0" noProof="0">
              <a:latin typeface="Inter" panose="02000503000000020004" pitchFamily="2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E05316D-918B-3F47-A80C-01C2B86DC8F9}"/>
              </a:ext>
            </a:extLst>
          </p:cNvPr>
          <p:cNvSpPr/>
          <p:nvPr userDrawn="1"/>
        </p:nvSpPr>
        <p:spPr>
          <a:xfrm>
            <a:off x="2289177" y="1"/>
            <a:ext cx="2286197" cy="3430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40" b="0" i="0" noProof="0">
              <a:latin typeface="Inter" panose="02000503000000020004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8B1DB7-99A2-3E47-B2AE-BB8C8A6A01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397506" y="555899"/>
            <a:ext cx="628650" cy="2451100"/>
          </a:xfrm>
          <a:prstGeom prst="rect">
            <a:avLst/>
          </a:prstGeom>
        </p:spPr>
      </p:pic>
      <p:sp>
        <p:nvSpPr>
          <p:cNvPr id="6" name="Freihandform 5">
            <a:extLst>
              <a:ext uri="{FF2B5EF4-FFF2-40B4-BE49-F238E27FC236}">
                <a16:creationId xmlns:a16="http://schemas.microsoft.com/office/drawing/2014/main" id="{8BA77E13-74CD-9A4E-9540-B664A3680559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2969295" y="2050079"/>
            <a:ext cx="614087" cy="816903"/>
          </a:xfrm>
          <a:custGeom>
            <a:avLst/>
            <a:gdLst>
              <a:gd name="connsiteX0" fmla="*/ 185857 w 371712"/>
              <a:gd name="connsiteY0" fmla="*/ 0 h 370859"/>
              <a:gd name="connsiteX1" fmla="*/ 0 w 371712"/>
              <a:gd name="connsiteY1" fmla="*/ 185430 h 370859"/>
              <a:gd name="connsiteX2" fmla="*/ 185857 w 371712"/>
              <a:gd name="connsiteY2" fmla="*/ 370860 h 370859"/>
              <a:gd name="connsiteX3" fmla="*/ 371713 w 371712"/>
              <a:gd name="connsiteY3" fmla="*/ 185430 h 370859"/>
              <a:gd name="connsiteX4" fmla="*/ 185857 w 371712"/>
              <a:gd name="connsiteY4" fmla="*/ 0 h 370859"/>
              <a:gd name="connsiteX5" fmla="*/ 185857 w 371712"/>
              <a:gd name="connsiteY5" fmla="*/ 16850 h 370859"/>
              <a:gd name="connsiteX6" fmla="*/ 203761 w 371712"/>
              <a:gd name="connsiteY6" fmla="*/ 34715 h 370859"/>
              <a:gd name="connsiteX7" fmla="*/ 196355 w 371712"/>
              <a:gd name="connsiteY7" fmla="*/ 49164 h 370859"/>
              <a:gd name="connsiteX8" fmla="*/ 196355 w 371712"/>
              <a:gd name="connsiteY8" fmla="*/ 104076 h 370859"/>
              <a:gd name="connsiteX9" fmla="*/ 175357 w 371712"/>
              <a:gd name="connsiteY9" fmla="*/ 118539 h 370859"/>
              <a:gd name="connsiteX10" fmla="*/ 175357 w 371712"/>
              <a:gd name="connsiteY10" fmla="*/ 49164 h 370859"/>
              <a:gd name="connsiteX11" fmla="*/ 167951 w 371712"/>
              <a:gd name="connsiteY11" fmla="*/ 34715 h 370859"/>
              <a:gd name="connsiteX12" fmla="*/ 185857 w 371712"/>
              <a:gd name="connsiteY12" fmla="*/ 16850 h 370859"/>
              <a:gd name="connsiteX13" fmla="*/ 140848 w 371712"/>
              <a:gd name="connsiteY13" fmla="*/ 70321 h 370859"/>
              <a:gd name="connsiteX14" fmla="*/ 162549 w 371712"/>
              <a:gd name="connsiteY14" fmla="*/ 65071 h 370859"/>
              <a:gd name="connsiteX15" fmla="*/ 162549 w 371712"/>
              <a:gd name="connsiteY15" fmla="*/ 100962 h 370859"/>
              <a:gd name="connsiteX16" fmla="*/ 131648 w 371712"/>
              <a:gd name="connsiteY16" fmla="*/ 85221 h 370859"/>
              <a:gd name="connsiteX17" fmla="*/ 140848 w 371712"/>
              <a:gd name="connsiteY17" fmla="*/ 70321 h 370859"/>
              <a:gd name="connsiteX18" fmla="*/ 196355 w 371712"/>
              <a:gd name="connsiteY18" fmla="*/ 344242 h 370859"/>
              <a:gd name="connsiteX19" fmla="*/ 185845 w 371712"/>
              <a:gd name="connsiteY19" fmla="*/ 354728 h 370859"/>
              <a:gd name="connsiteX20" fmla="*/ 175357 w 371712"/>
              <a:gd name="connsiteY20" fmla="*/ 344242 h 370859"/>
              <a:gd name="connsiteX21" fmla="*/ 175357 w 371712"/>
              <a:gd name="connsiteY21" fmla="*/ 295377 h 370859"/>
              <a:gd name="connsiteX22" fmla="*/ 196355 w 371712"/>
              <a:gd name="connsiteY22" fmla="*/ 280912 h 370859"/>
              <a:gd name="connsiteX23" fmla="*/ 196355 w 371712"/>
              <a:gd name="connsiteY23" fmla="*/ 344242 h 370859"/>
              <a:gd name="connsiteX24" fmla="*/ 228775 w 371712"/>
              <a:gd name="connsiteY24" fmla="*/ 242718 h 370859"/>
              <a:gd name="connsiteX25" fmla="*/ 162549 w 371712"/>
              <a:gd name="connsiteY25" fmla="*/ 288381 h 370859"/>
              <a:gd name="connsiteX26" fmla="*/ 162549 w 371712"/>
              <a:gd name="connsiteY26" fmla="*/ 322779 h 370859"/>
              <a:gd name="connsiteX27" fmla="*/ 127465 w 371712"/>
              <a:gd name="connsiteY27" fmla="*/ 290673 h 370859"/>
              <a:gd name="connsiteX28" fmla="*/ 143913 w 371712"/>
              <a:gd name="connsiteY28" fmla="*/ 265484 h 370859"/>
              <a:gd name="connsiteX29" fmla="*/ 209163 w 371712"/>
              <a:gd name="connsiteY29" fmla="*/ 220514 h 370859"/>
              <a:gd name="connsiteX30" fmla="*/ 209163 w 371712"/>
              <a:gd name="connsiteY30" fmla="*/ 186158 h 370859"/>
              <a:gd name="connsiteX31" fmla="*/ 244247 w 371712"/>
              <a:gd name="connsiteY31" fmla="*/ 218265 h 370859"/>
              <a:gd name="connsiteX32" fmla="*/ 228775 w 371712"/>
              <a:gd name="connsiteY32" fmla="*/ 242718 h 370859"/>
              <a:gd name="connsiteX33" fmla="*/ 175357 w 371712"/>
              <a:gd name="connsiteY33" fmla="*/ 227898 h 370859"/>
              <a:gd name="connsiteX34" fmla="*/ 175357 w 371712"/>
              <a:gd name="connsiteY34" fmla="*/ 185997 h 370859"/>
              <a:gd name="connsiteX35" fmla="*/ 196355 w 371712"/>
              <a:gd name="connsiteY35" fmla="*/ 171553 h 370859"/>
              <a:gd name="connsiteX36" fmla="*/ 196355 w 371712"/>
              <a:gd name="connsiteY36" fmla="*/ 213454 h 370859"/>
              <a:gd name="connsiteX37" fmla="*/ 175357 w 371712"/>
              <a:gd name="connsiteY37" fmla="*/ 227898 h 370859"/>
              <a:gd name="connsiteX38" fmla="*/ 228775 w 371712"/>
              <a:gd name="connsiteY38" fmla="*/ 133328 h 370859"/>
              <a:gd name="connsiteX39" fmla="*/ 162549 w 371712"/>
              <a:gd name="connsiteY39" fmla="*/ 178991 h 370859"/>
              <a:gd name="connsiteX40" fmla="*/ 162549 w 371712"/>
              <a:gd name="connsiteY40" fmla="*/ 213390 h 370859"/>
              <a:gd name="connsiteX41" fmla="*/ 127465 w 371712"/>
              <a:gd name="connsiteY41" fmla="*/ 181283 h 370859"/>
              <a:gd name="connsiteX42" fmla="*/ 143913 w 371712"/>
              <a:gd name="connsiteY42" fmla="*/ 156095 h 370859"/>
              <a:gd name="connsiteX43" fmla="*/ 209163 w 371712"/>
              <a:gd name="connsiteY43" fmla="*/ 111123 h 370859"/>
              <a:gd name="connsiteX44" fmla="*/ 209163 w 371712"/>
              <a:gd name="connsiteY44" fmla="*/ 76768 h 370859"/>
              <a:gd name="connsiteX45" fmla="*/ 244247 w 371712"/>
              <a:gd name="connsiteY45" fmla="*/ 108874 h 370859"/>
              <a:gd name="connsiteX46" fmla="*/ 228775 w 371712"/>
              <a:gd name="connsiteY46" fmla="*/ 133328 h 37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71712" h="370859">
                <a:moveTo>
                  <a:pt x="185857" y="0"/>
                </a:moveTo>
                <a:cubicBezTo>
                  <a:pt x="83211" y="0"/>
                  <a:pt x="0" y="83020"/>
                  <a:pt x="0" y="185430"/>
                </a:cubicBezTo>
                <a:cubicBezTo>
                  <a:pt x="0" y="287839"/>
                  <a:pt x="83211" y="370860"/>
                  <a:pt x="185857" y="370860"/>
                </a:cubicBezTo>
                <a:cubicBezTo>
                  <a:pt x="288502" y="370860"/>
                  <a:pt x="371713" y="287839"/>
                  <a:pt x="371713" y="185430"/>
                </a:cubicBezTo>
                <a:cubicBezTo>
                  <a:pt x="371713" y="83020"/>
                  <a:pt x="288502" y="0"/>
                  <a:pt x="185857" y="0"/>
                </a:cubicBezTo>
                <a:close/>
                <a:moveTo>
                  <a:pt x="185857" y="16850"/>
                </a:moveTo>
                <a:cubicBezTo>
                  <a:pt x="195745" y="16850"/>
                  <a:pt x="203761" y="24848"/>
                  <a:pt x="203761" y="34715"/>
                </a:cubicBezTo>
                <a:cubicBezTo>
                  <a:pt x="203761" y="40663"/>
                  <a:pt x="200836" y="45917"/>
                  <a:pt x="196355" y="49164"/>
                </a:cubicBezTo>
                <a:lnTo>
                  <a:pt x="196355" y="104076"/>
                </a:lnTo>
                <a:lnTo>
                  <a:pt x="175357" y="118539"/>
                </a:lnTo>
                <a:lnTo>
                  <a:pt x="175357" y="49164"/>
                </a:lnTo>
                <a:cubicBezTo>
                  <a:pt x="170876" y="45917"/>
                  <a:pt x="167951" y="40663"/>
                  <a:pt x="167951" y="34715"/>
                </a:cubicBezTo>
                <a:cubicBezTo>
                  <a:pt x="167951" y="24848"/>
                  <a:pt x="175968" y="16850"/>
                  <a:pt x="185857" y="16850"/>
                </a:cubicBezTo>
                <a:close/>
                <a:moveTo>
                  <a:pt x="140848" y="70321"/>
                </a:moveTo>
                <a:cubicBezTo>
                  <a:pt x="145602" y="66429"/>
                  <a:pt x="148103" y="62032"/>
                  <a:pt x="162549" y="65071"/>
                </a:cubicBezTo>
                <a:lnTo>
                  <a:pt x="162549" y="100962"/>
                </a:lnTo>
                <a:cubicBezTo>
                  <a:pt x="143277" y="96797"/>
                  <a:pt x="133060" y="91579"/>
                  <a:pt x="131648" y="85221"/>
                </a:cubicBezTo>
                <a:cubicBezTo>
                  <a:pt x="130482" y="79982"/>
                  <a:pt x="134150" y="75806"/>
                  <a:pt x="140848" y="70321"/>
                </a:cubicBezTo>
                <a:close/>
                <a:moveTo>
                  <a:pt x="196355" y="344242"/>
                </a:moveTo>
                <a:cubicBezTo>
                  <a:pt x="196355" y="350036"/>
                  <a:pt x="191653" y="354728"/>
                  <a:pt x="185845" y="354728"/>
                </a:cubicBezTo>
                <a:cubicBezTo>
                  <a:pt x="180059" y="354728"/>
                  <a:pt x="175357" y="350036"/>
                  <a:pt x="175357" y="344242"/>
                </a:cubicBezTo>
                <a:lnTo>
                  <a:pt x="175357" y="295377"/>
                </a:lnTo>
                <a:lnTo>
                  <a:pt x="196355" y="280912"/>
                </a:lnTo>
                <a:lnTo>
                  <a:pt x="196355" y="344242"/>
                </a:lnTo>
                <a:close/>
                <a:moveTo>
                  <a:pt x="228775" y="242718"/>
                </a:moveTo>
                <a:cubicBezTo>
                  <a:pt x="228753" y="242718"/>
                  <a:pt x="228667" y="242826"/>
                  <a:pt x="162549" y="288381"/>
                </a:cubicBezTo>
                <a:lnTo>
                  <a:pt x="162549" y="322779"/>
                </a:lnTo>
                <a:cubicBezTo>
                  <a:pt x="157865" y="321487"/>
                  <a:pt x="127465" y="311197"/>
                  <a:pt x="127465" y="290673"/>
                </a:cubicBezTo>
                <a:cubicBezTo>
                  <a:pt x="127465" y="278565"/>
                  <a:pt x="140056" y="268317"/>
                  <a:pt x="143913" y="265484"/>
                </a:cubicBezTo>
                <a:cubicBezTo>
                  <a:pt x="144281" y="265203"/>
                  <a:pt x="197265" y="228708"/>
                  <a:pt x="209163" y="220514"/>
                </a:cubicBezTo>
                <a:lnTo>
                  <a:pt x="209163" y="186158"/>
                </a:lnTo>
                <a:cubicBezTo>
                  <a:pt x="211498" y="186698"/>
                  <a:pt x="244247" y="197068"/>
                  <a:pt x="244247" y="218265"/>
                </a:cubicBezTo>
                <a:cubicBezTo>
                  <a:pt x="244247" y="229573"/>
                  <a:pt x="233412" y="239128"/>
                  <a:pt x="228775" y="242718"/>
                </a:cubicBezTo>
                <a:close/>
                <a:moveTo>
                  <a:pt x="175357" y="227898"/>
                </a:moveTo>
                <a:lnTo>
                  <a:pt x="175357" y="185997"/>
                </a:lnTo>
                <a:lnTo>
                  <a:pt x="196355" y="171553"/>
                </a:lnTo>
                <a:lnTo>
                  <a:pt x="196355" y="213454"/>
                </a:lnTo>
                <a:lnTo>
                  <a:pt x="175357" y="227898"/>
                </a:lnTo>
                <a:close/>
                <a:moveTo>
                  <a:pt x="228775" y="133328"/>
                </a:moveTo>
                <a:cubicBezTo>
                  <a:pt x="228753" y="133328"/>
                  <a:pt x="228667" y="133437"/>
                  <a:pt x="162549" y="178991"/>
                </a:cubicBezTo>
                <a:lnTo>
                  <a:pt x="162549" y="213390"/>
                </a:lnTo>
                <a:cubicBezTo>
                  <a:pt x="157865" y="212096"/>
                  <a:pt x="127465" y="201808"/>
                  <a:pt x="127465" y="181283"/>
                </a:cubicBezTo>
                <a:cubicBezTo>
                  <a:pt x="127465" y="169176"/>
                  <a:pt x="140056" y="158928"/>
                  <a:pt x="143913" y="156095"/>
                </a:cubicBezTo>
                <a:cubicBezTo>
                  <a:pt x="144281" y="155814"/>
                  <a:pt x="197265" y="119317"/>
                  <a:pt x="209163" y="111123"/>
                </a:cubicBezTo>
                <a:lnTo>
                  <a:pt x="209163" y="76768"/>
                </a:lnTo>
                <a:cubicBezTo>
                  <a:pt x="211498" y="77308"/>
                  <a:pt x="244247" y="87678"/>
                  <a:pt x="244247" y="108874"/>
                </a:cubicBezTo>
                <a:cubicBezTo>
                  <a:pt x="244247" y="120182"/>
                  <a:pt x="233412" y="129739"/>
                  <a:pt x="228775" y="133328"/>
                </a:cubicBezTo>
                <a:close/>
              </a:path>
            </a:pathLst>
          </a:custGeom>
          <a:solidFill>
            <a:schemeClr val="bg1"/>
          </a:solidFill>
          <a:ln w="13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541" b="0" i="0" noProof="0">
              <a:latin typeface="Inter" panose="02000503000000020004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6612346-760A-B347-A36C-BF42523762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34761" y="645285"/>
            <a:ext cx="1795029" cy="63923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447B408-8100-CB43-9FBF-40AA97DB5A3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57550" y="489427"/>
            <a:ext cx="1350000" cy="100161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5CF27AE-5F8D-024E-83F5-92E198532A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57550" y="1889260"/>
            <a:ext cx="1350000" cy="1117741"/>
          </a:xfrm>
          <a:prstGeom prst="rect">
            <a:avLst/>
          </a:prstGeom>
        </p:spPr>
      </p:pic>
      <p:sp>
        <p:nvSpPr>
          <p:cNvPr id="25" name="Freihandform 24">
            <a:extLst>
              <a:ext uri="{FF2B5EF4-FFF2-40B4-BE49-F238E27FC236}">
                <a16:creationId xmlns:a16="http://schemas.microsoft.com/office/drawing/2014/main" id="{9420C5C7-C031-D740-80B0-7D4435E779FA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2969295" y="5323365"/>
            <a:ext cx="614087" cy="816903"/>
          </a:xfrm>
          <a:custGeom>
            <a:avLst/>
            <a:gdLst>
              <a:gd name="connsiteX0" fmla="*/ 185857 w 371712"/>
              <a:gd name="connsiteY0" fmla="*/ 0 h 370859"/>
              <a:gd name="connsiteX1" fmla="*/ 0 w 371712"/>
              <a:gd name="connsiteY1" fmla="*/ 185430 h 370859"/>
              <a:gd name="connsiteX2" fmla="*/ 185857 w 371712"/>
              <a:gd name="connsiteY2" fmla="*/ 370860 h 370859"/>
              <a:gd name="connsiteX3" fmla="*/ 371713 w 371712"/>
              <a:gd name="connsiteY3" fmla="*/ 185430 h 370859"/>
              <a:gd name="connsiteX4" fmla="*/ 185857 w 371712"/>
              <a:gd name="connsiteY4" fmla="*/ 0 h 370859"/>
              <a:gd name="connsiteX5" fmla="*/ 185857 w 371712"/>
              <a:gd name="connsiteY5" fmla="*/ 16850 h 370859"/>
              <a:gd name="connsiteX6" fmla="*/ 203761 w 371712"/>
              <a:gd name="connsiteY6" fmla="*/ 34715 h 370859"/>
              <a:gd name="connsiteX7" fmla="*/ 196355 w 371712"/>
              <a:gd name="connsiteY7" fmla="*/ 49164 h 370859"/>
              <a:gd name="connsiteX8" fmla="*/ 196355 w 371712"/>
              <a:gd name="connsiteY8" fmla="*/ 104076 h 370859"/>
              <a:gd name="connsiteX9" fmla="*/ 175357 w 371712"/>
              <a:gd name="connsiteY9" fmla="*/ 118539 h 370859"/>
              <a:gd name="connsiteX10" fmla="*/ 175357 w 371712"/>
              <a:gd name="connsiteY10" fmla="*/ 49164 h 370859"/>
              <a:gd name="connsiteX11" fmla="*/ 167951 w 371712"/>
              <a:gd name="connsiteY11" fmla="*/ 34715 h 370859"/>
              <a:gd name="connsiteX12" fmla="*/ 185857 w 371712"/>
              <a:gd name="connsiteY12" fmla="*/ 16850 h 370859"/>
              <a:gd name="connsiteX13" fmla="*/ 140848 w 371712"/>
              <a:gd name="connsiteY13" fmla="*/ 70321 h 370859"/>
              <a:gd name="connsiteX14" fmla="*/ 162549 w 371712"/>
              <a:gd name="connsiteY14" fmla="*/ 65071 h 370859"/>
              <a:gd name="connsiteX15" fmla="*/ 162549 w 371712"/>
              <a:gd name="connsiteY15" fmla="*/ 100962 h 370859"/>
              <a:gd name="connsiteX16" fmla="*/ 131648 w 371712"/>
              <a:gd name="connsiteY16" fmla="*/ 85221 h 370859"/>
              <a:gd name="connsiteX17" fmla="*/ 140848 w 371712"/>
              <a:gd name="connsiteY17" fmla="*/ 70321 h 370859"/>
              <a:gd name="connsiteX18" fmla="*/ 196355 w 371712"/>
              <a:gd name="connsiteY18" fmla="*/ 344242 h 370859"/>
              <a:gd name="connsiteX19" fmla="*/ 185845 w 371712"/>
              <a:gd name="connsiteY19" fmla="*/ 354728 h 370859"/>
              <a:gd name="connsiteX20" fmla="*/ 175357 w 371712"/>
              <a:gd name="connsiteY20" fmla="*/ 344242 h 370859"/>
              <a:gd name="connsiteX21" fmla="*/ 175357 w 371712"/>
              <a:gd name="connsiteY21" fmla="*/ 295377 h 370859"/>
              <a:gd name="connsiteX22" fmla="*/ 196355 w 371712"/>
              <a:gd name="connsiteY22" fmla="*/ 280912 h 370859"/>
              <a:gd name="connsiteX23" fmla="*/ 196355 w 371712"/>
              <a:gd name="connsiteY23" fmla="*/ 344242 h 370859"/>
              <a:gd name="connsiteX24" fmla="*/ 228775 w 371712"/>
              <a:gd name="connsiteY24" fmla="*/ 242718 h 370859"/>
              <a:gd name="connsiteX25" fmla="*/ 162549 w 371712"/>
              <a:gd name="connsiteY25" fmla="*/ 288381 h 370859"/>
              <a:gd name="connsiteX26" fmla="*/ 162549 w 371712"/>
              <a:gd name="connsiteY26" fmla="*/ 322779 h 370859"/>
              <a:gd name="connsiteX27" fmla="*/ 127465 w 371712"/>
              <a:gd name="connsiteY27" fmla="*/ 290673 h 370859"/>
              <a:gd name="connsiteX28" fmla="*/ 143913 w 371712"/>
              <a:gd name="connsiteY28" fmla="*/ 265484 h 370859"/>
              <a:gd name="connsiteX29" fmla="*/ 209163 w 371712"/>
              <a:gd name="connsiteY29" fmla="*/ 220514 h 370859"/>
              <a:gd name="connsiteX30" fmla="*/ 209163 w 371712"/>
              <a:gd name="connsiteY30" fmla="*/ 186158 h 370859"/>
              <a:gd name="connsiteX31" fmla="*/ 244247 w 371712"/>
              <a:gd name="connsiteY31" fmla="*/ 218265 h 370859"/>
              <a:gd name="connsiteX32" fmla="*/ 228775 w 371712"/>
              <a:gd name="connsiteY32" fmla="*/ 242718 h 370859"/>
              <a:gd name="connsiteX33" fmla="*/ 175357 w 371712"/>
              <a:gd name="connsiteY33" fmla="*/ 227898 h 370859"/>
              <a:gd name="connsiteX34" fmla="*/ 175357 w 371712"/>
              <a:gd name="connsiteY34" fmla="*/ 185997 h 370859"/>
              <a:gd name="connsiteX35" fmla="*/ 196355 w 371712"/>
              <a:gd name="connsiteY35" fmla="*/ 171553 h 370859"/>
              <a:gd name="connsiteX36" fmla="*/ 196355 w 371712"/>
              <a:gd name="connsiteY36" fmla="*/ 213454 h 370859"/>
              <a:gd name="connsiteX37" fmla="*/ 175357 w 371712"/>
              <a:gd name="connsiteY37" fmla="*/ 227898 h 370859"/>
              <a:gd name="connsiteX38" fmla="*/ 228775 w 371712"/>
              <a:gd name="connsiteY38" fmla="*/ 133328 h 370859"/>
              <a:gd name="connsiteX39" fmla="*/ 162549 w 371712"/>
              <a:gd name="connsiteY39" fmla="*/ 178991 h 370859"/>
              <a:gd name="connsiteX40" fmla="*/ 162549 w 371712"/>
              <a:gd name="connsiteY40" fmla="*/ 213390 h 370859"/>
              <a:gd name="connsiteX41" fmla="*/ 127465 w 371712"/>
              <a:gd name="connsiteY41" fmla="*/ 181283 h 370859"/>
              <a:gd name="connsiteX42" fmla="*/ 143913 w 371712"/>
              <a:gd name="connsiteY42" fmla="*/ 156095 h 370859"/>
              <a:gd name="connsiteX43" fmla="*/ 209163 w 371712"/>
              <a:gd name="connsiteY43" fmla="*/ 111123 h 370859"/>
              <a:gd name="connsiteX44" fmla="*/ 209163 w 371712"/>
              <a:gd name="connsiteY44" fmla="*/ 76768 h 370859"/>
              <a:gd name="connsiteX45" fmla="*/ 244247 w 371712"/>
              <a:gd name="connsiteY45" fmla="*/ 108874 h 370859"/>
              <a:gd name="connsiteX46" fmla="*/ 228775 w 371712"/>
              <a:gd name="connsiteY46" fmla="*/ 133328 h 37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71712" h="370859">
                <a:moveTo>
                  <a:pt x="185857" y="0"/>
                </a:moveTo>
                <a:cubicBezTo>
                  <a:pt x="83211" y="0"/>
                  <a:pt x="0" y="83020"/>
                  <a:pt x="0" y="185430"/>
                </a:cubicBezTo>
                <a:cubicBezTo>
                  <a:pt x="0" y="287839"/>
                  <a:pt x="83211" y="370860"/>
                  <a:pt x="185857" y="370860"/>
                </a:cubicBezTo>
                <a:cubicBezTo>
                  <a:pt x="288502" y="370860"/>
                  <a:pt x="371713" y="287839"/>
                  <a:pt x="371713" y="185430"/>
                </a:cubicBezTo>
                <a:cubicBezTo>
                  <a:pt x="371713" y="83020"/>
                  <a:pt x="288502" y="0"/>
                  <a:pt x="185857" y="0"/>
                </a:cubicBezTo>
                <a:close/>
                <a:moveTo>
                  <a:pt x="185857" y="16850"/>
                </a:moveTo>
                <a:cubicBezTo>
                  <a:pt x="195745" y="16850"/>
                  <a:pt x="203761" y="24848"/>
                  <a:pt x="203761" y="34715"/>
                </a:cubicBezTo>
                <a:cubicBezTo>
                  <a:pt x="203761" y="40663"/>
                  <a:pt x="200836" y="45917"/>
                  <a:pt x="196355" y="49164"/>
                </a:cubicBezTo>
                <a:lnTo>
                  <a:pt x="196355" y="104076"/>
                </a:lnTo>
                <a:lnTo>
                  <a:pt x="175357" y="118539"/>
                </a:lnTo>
                <a:lnTo>
                  <a:pt x="175357" y="49164"/>
                </a:lnTo>
                <a:cubicBezTo>
                  <a:pt x="170876" y="45917"/>
                  <a:pt x="167951" y="40663"/>
                  <a:pt x="167951" y="34715"/>
                </a:cubicBezTo>
                <a:cubicBezTo>
                  <a:pt x="167951" y="24848"/>
                  <a:pt x="175968" y="16850"/>
                  <a:pt x="185857" y="16850"/>
                </a:cubicBezTo>
                <a:close/>
                <a:moveTo>
                  <a:pt x="140848" y="70321"/>
                </a:moveTo>
                <a:cubicBezTo>
                  <a:pt x="145602" y="66429"/>
                  <a:pt x="148103" y="62032"/>
                  <a:pt x="162549" y="65071"/>
                </a:cubicBezTo>
                <a:lnTo>
                  <a:pt x="162549" y="100962"/>
                </a:lnTo>
                <a:cubicBezTo>
                  <a:pt x="143277" y="96797"/>
                  <a:pt x="133060" y="91579"/>
                  <a:pt x="131648" y="85221"/>
                </a:cubicBezTo>
                <a:cubicBezTo>
                  <a:pt x="130482" y="79982"/>
                  <a:pt x="134150" y="75806"/>
                  <a:pt x="140848" y="70321"/>
                </a:cubicBezTo>
                <a:close/>
                <a:moveTo>
                  <a:pt x="196355" y="344242"/>
                </a:moveTo>
                <a:cubicBezTo>
                  <a:pt x="196355" y="350036"/>
                  <a:pt x="191653" y="354728"/>
                  <a:pt x="185845" y="354728"/>
                </a:cubicBezTo>
                <a:cubicBezTo>
                  <a:pt x="180059" y="354728"/>
                  <a:pt x="175357" y="350036"/>
                  <a:pt x="175357" y="344242"/>
                </a:cubicBezTo>
                <a:lnTo>
                  <a:pt x="175357" y="295377"/>
                </a:lnTo>
                <a:lnTo>
                  <a:pt x="196355" y="280912"/>
                </a:lnTo>
                <a:lnTo>
                  <a:pt x="196355" y="344242"/>
                </a:lnTo>
                <a:close/>
                <a:moveTo>
                  <a:pt x="228775" y="242718"/>
                </a:moveTo>
                <a:cubicBezTo>
                  <a:pt x="228753" y="242718"/>
                  <a:pt x="228667" y="242826"/>
                  <a:pt x="162549" y="288381"/>
                </a:cubicBezTo>
                <a:lnTo>
                  <a:pt x="162549" y="322779"/>
                </a:lnTo>
                <a:cubicBezTo>
                  <a:pt x="157865" y="321487"/>
                  <a:pt x="127465" y="311197"/>
                  <a:pt x="127465" y="290673"/>
                </a:cubicBezTo>
                <a:cubicBezTo>
                  <a:pt x="127465" y="278565"/>
                  <a:pt x="140056" y="268317"/>
                  <a:pt x="143913" y="265484"/>
                </a:cubicBezTo>
                <a:cubicBezTo>
                  <a:pt x="144281" y="265203"/>
                  <a:pt x="197265" y="228708"/>
                  <a:pt x="209163" y="220514"/>
                </a:cubicBezTo>
                <a:lnTo>
                  <a:pt x="209163" y="186158"/>
                </a:lnTo>
                <a:cubicBezTo>
                  <a:pt x="211498" y="186698"/>
                  <a:pt x="244247" y="197068"/>
                  <a:pt x="244247" y="218265"/>
                </a:cubicBezTo>
                <a:cubicBezTo>
                  <a:pt x="244247" y="229573"/>
                  <a:pt x="233412" y="239128"/>
                  <a:pt x="228775" y="242718"/>
                </a:cubicBezTo>
                <a:close/>
                <a:moveTo>
                  <a:pt x="175357" y="227898"/>
                </a:moveTo>
                <a:lnTo>
                  <a:pt x="175357" y="185997"/>
                </a:lnTo>
                <a:lnTo>
                  <a:pt x="196355" y="171553"/>
                </a:lnTo>
                <a:lnTo>
                  <a:pt x="196355" y="213454"/>
                </a:lnTo>
                <a:lnTo>
                  <a:pt x="175357" y="227898"/>
                </a:lnTo>
                <a:close/>
                <a:moveTo>
                  <a:pt x="228775" y="133328"/>
                </a:moveTo>
                <a:cubicBezTo>
                  <a:pt x="228753" y="133328"/>
                  <a:pt x="228667" y="133437"/>
                  <a:pt x="162549" y="178991"/>
                </a:cubicBezTo>
                <a:lnTo>
                  <a:pt x="162549" y="213390"/>
                </a:lnTo>
                <a:cubicBezTo>
                  <a:pt x="157865" y="212096"/>
                  <a:pt x="127465" y="201808"/>
                  <a:pt x="127465" y="181283"/>
                </a:cubicBezTo>
                <a:cubicBezTo>
                  <a:pt x="127465" y="169176"/>
                  <a:pt x="140056" y="158928"/>
                  <a:pt x="143913" y="156095"/>
                </a:cubicBezTo>
                <a:cubicBezTo>
                  <a:pt x="144281" y="155814"/>
                  <a:pt x="197265" y="119317"/>
                  <a:pt x="209163" y="111123"/>
                </a:cubicBezTo>
                <a:lnTo>
                  <a:pt x="209163" y="76768"/>
                </a:lnTo>
                <a:cubicBezTo>
                  <a:pt x="211498" y="77308"/>
                  <a:pt x="244247" y="87678"/>
                  <a:pt x="244247" y="108874"/>
                </a:cubicBezTo>
                <a:cubicBezTo>
                  <a:pt x="244247" y="120182"/>
                  <a:pt x="233412" y="129739"/>
                  <a:pt x="228775" y="133328"/>
                </a:cubicBezTo>
                <a:close/>
              </a:path>
            </a:pathLst>
          </a:custGeom>
          <a:solidFill>
            <a:schemeClr val="tx1"/>
          </a:solidFill>
          <a:ln w="13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541" b="0" i="0" noProof="0" dirty="0">
              <a:latin typeface="Inter" panose="02000503000000020004" pitchFamily="2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C3D4CEF8-6DFC-3240-9FD3-2A4D40515CA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496074" y="3804441"/>
            <a:ext cx="1795029" cy="63923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A773B52-CC70-C147-895B-6BB34F5BC66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7235688" y="390035"/>
            <a:ext cx="1461928" cy="305380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5E75F1E-E318-804C-95AD-3F44BA1CC32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7550" y="3749461"/>
            <a:ext cx="1350000" cy="1001612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93D5CD8D-3A1B-6F4F-B2F5-64C8D2FED85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550" y="5162546"/>
            <a:ext cx="1350000" cy="1117741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9FEE357E-B999-9441-A9C2-85F7DD76DEEF}"/>
              </a:ext>
            </a:extLst>
          </p:cNvPr>
          <p:cNvSpPr/>
          <p:nvPr userDrawn="1"/>
        </p:nvSpPr>
        <p:spPr>
          <a:xfrm>
            <a:off x="5711839" y="5155101"/>
            <a:ext cx="1144800" cy="17171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40" b="0" i="0" noProof="0">
              <a:latin typeface="Inter" panose="02000503000000020004" pitchFamily="2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2D6DE84F-5C21-C945-94C5-AE850A282228}"/>
              </a:ext>
            </a:extLst>
          </p:cNvPr>
          <p:cNvSpPr/>
          <p:nvPr userDrawn="1"/>
        </p:nvSpPr>
        <p:spPr>
          <a:xfrm>
            <a:off x="4568158" y="5155101"/>
            <a:ext cx="1144800" cy="1717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40" b="0" i="0" noProof="0">
              <a:latin typeface="Inter" panose="02000503000000020004" pitchFamily="2" charset="0"/>
            </a:endParaRP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9F5653D6-5037-584B-9CCB-DD812927D70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4910213" y="3984836"/>
            <a:ext cx="1795029" cy="639237"/>
          </a:xfrm>
          <a:prstGeom prst="rect">
            <a:avLst/>
          </a:prstGeom>
        </p:spPr>
      </p:pic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9D838A26-A06C-844D-A89D-6868297B3E78}"/>
              </a:ext>
            </a:extLst>
          </p:cNvPr>
          <p:cNvCxnSpPr/>
          <p:nvPr userDrawn="1"/>
        </p:nvCxnSpPr>
        <p:spPr>
          <a:xfrm flipV="1">
            <a:off x="4578353" y="3445570"/>
            <a:ext cx="2275324" cy="1709531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fik 44">
            <a:extLst>
              <a:ext uri="{FF2B5EF4-FFF2-40B4-BE49-F238E27FC236}">
                <a16:creationId xmlns:a16="http://schemas.microsoft.com/office/drawing/2014/main" id="{12C2A41C-263D-EA4C-84CE-4E633B47985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007369" y="3984836"/>
            <a:ext cx="1795029" cy="639237"/>
          </a:xfrm>
          <a:prstGeom prst="rect">
            <a:avLst/>
          </a:prstGeom>
        </p:spPr>
      </p:pic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E73D8C6C-A9E3-E94A-AC5C-BE7211C45C9B}"/>
              </a:ext>
            </a:extLst>
          </p:cNvPr>
          <p:cNvCxnSpPr/>
          <p:nvPr userDrawn="1"/>
        </p:nvCxnSpPr>
        <p:spPr>
          <a:xfrm flipV="1">
            <a:off x="6864353" y="3445570"/>
            <a:ext cx="2275324" cy="1709531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46">
            <a:extLst>
              <a:ext uri="{FF2B5EF4-FFF2-40B4-BE49-F238E27FC236}">
                <a16:creationId xmlns:a16="http://schemas.microsoft.com/office/drawing/2014/main" id="{1F694D2D-4DE0-144D-AC9D-0C3F4AE480DE}"/>
              </a:ext>
            </a:extLst>
          </p:cNvPr>
          <p:cNvSpPr/>
          <p:nvPr userDrawn="1"/>
        </p:nvSpPr>
        <p:spPr>
          <a:xfrm>
            <a:off x="5711839" y="6016490"/>
            <a:ext cx="1144800" cy="8746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40" b="0" i="0" noProof="0">
              <a:latin typeface="Inter" panose="02000503000000020004" pitchFamily="2" charset="0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DF2D26D7-AFBD-8E41-BA89-692B380D0589}"/>
              </a:ext>
            </a:extLst>
          </p:cNvPr>
          <p:cNvSpPr/>
          <p:nvPr userDrawn="1"/>
        </p:nvSpPr>
        <p:spPr>
          <a:xfrm>
            <a:off x="6855520" y="6016490"/>
            <a:ext cx="1144800" cy="8746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40" b="0" i="0" noProof="0">
              <a:latin typeface="Inter" panose="02000503000000020004" pitchFamily="2" charset="0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1B9F21C7-47FD-A24C-9C6D-88F07581BD94}"/>
              </a:ext>
            </a:extLst>
          </p:cNvPr>
          <p:cNvSpPr/>
          <p:nvPr userDrawn="1"/>
        </p:nvSpPr>
        <p:spPr>
          <a:xfrm>
            <a:off x="7999200" y="6016490"/>
            <a:ext cx="1144800" cy="8746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40" b="0" i="0" noProof="0">
              <a:latin typeface="Inter" panose="02000503000000020004" pitchFamily="2" charset="0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19D8DA55-0F53-554E-8979-E90137ADFB93}"/>
              </a:ext>
            </a:extLst>
          </p:cNvPr>
          <p:cNvSpPr/>
          <p:nvPr userDrawn="1"/>
        </p:nvSpPr>
        <p:spPr>
          <a:xfrm>
            <a:off x="4568158" y="6016490"/>
            <a:ext cx="1144800" cy="874647"/>
          </a:xfrm>
          <a:prstGeom prst="rect">
            <a:avLst/>
          </a:prstGeom>
          <a:solidFill>
            <a:srgbClr val="56B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40" b="0" i="0" noProof="0">
              <a:latin typeface="Inter" panose="02000503000000020004" pitchFamily="2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27B2FB50-AF66-5547-9EFB-F2BBD62EF709}"/>
              </a:ext>
            </a:extLst>
          </p:cNvPr>
          <p:cNvSpPr/>
          <p:nvPr userDrawn="1"/>
        </p:nvSpPr>
        <p:spPr>
          <a:xfrm>
            <a:off x="6856654" y="5136261"/>
            <a:ext cx="2287346" cy="8878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40" b="0" i="0" noProof="0">
              <a:latin typeface="Inter" panose="02000503000000020004" pitchFamily="2" charset="0"/>
            </a:endParaRPr>
          </a:p>
        </p:txBody>
      </p:sp>
      <p:sp>
        <p:nvSpPr>
          <p:cNvPr id="52" name="Title 7">
            <a:extLst>
              <a:ext uri="{FF2B5EF4-FFF2-40B4-BE49-F238E27FC236}">
                <a16:creationId xmlns:a16="http://schemas.microsoft.com/office/drawing/2014/main" id="{7FBBA07A-19A9-354C-AABE-C5AC37DA9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9060" y="5392513"/>
            <a:ext cx="1871696" cy="6578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 noProof="0"/>
              <a:t>Lesbarkeit</a:t>
            </a:r>
          </a:p>
        </p:txBody>
      </p: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D302DB0D-D3F5-D54B-BFFA-D1DF3AE41608}"/>
              </a:ext>
            </a:extLst>
          </p:cNvPr>
          <p:cNvCxnSpPr>
            <a:cxnSpLocks/>
          </p:cNvCxnSpPr>
          <p:nvPr userDrawn="1"/>
        </p:nvCxnSpPr>
        <p:spPr>
          <a:xfrm flipV="1">
            <a:off x="7427921" y="5121281"/>
            <a:ext cx="1289573" cy="89520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Placeholder 2">
            <a:extLst>
              <a:ext uri="{FF2B5EF4-FFF2-40B4-BE49-F238E27FC236}">
                <a16:creationId xmlns:a16="http://schemas.microsoft.com/office/drawing/2014/main" id="{589BF62E-9449-5B6D-236C-692E05D4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275" y="6332830"/>
            <a:ext cx="3588300" cy="273450"/>
          </a:xfrm>
        </p:spPr>
        <p:txBody>
          <a:bodyPr/>
          <a:lstStyle/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B6831A60-298D-C6DD-5395-7123F22D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8162" y="6332830"/>
            <a:ext cx="380447" cy="273450"/>
          </a:xfrm>
        </p:spPr>
        <p:txBody>
          <a:bodyPr/>
          <a:lstStyle/>
          <a:p>
            <a:fld id="{32B354EE-31EA-4FC2-9496-7B6202183237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7332681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el und Inhal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B0833-061F-4F6F-9A29-DFE4880D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50" spc="-6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985D85-F69D-4C9C-AEDE-A519F1B89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469420"/>
            <a:ext cx="8586788" cy="4444018"/>
          </a:xfrm>
        </p:spPr>
        <p:txBody>
          <a:bodyPr/>
          <a:lstStyle>
            <a:lvl1pPr marL="200000" indent="-200000">
              <a:defRPr sz="1725"/>
            </a:lvl1pPr>
            <a:lvl2pPr marL="405954" indent="-205954">
              <a:defRPr sz="1725"/>
            </a:lvl2pPr>
            <a:lvl3pPr marL="605954" indent="-200000">
              <a:defRPr sz="1725"/>
            </a:lvl3pPr>
            <a:lvl4pPr marL="805954" indent="-200000">
              <a:defRPr sz="1725"/>
            </a:lvl4pPr>
            <a:lvl5pPr marL="1005954" indent="-200000">
              <a:defRPr sz="1725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741685-9CB7-4892-9064-12270C97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604" y="6497907"/>
            <a:ext cx="7236000" cy="1440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6F1577-8ECF-497D-A62F-356DFB99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7604" y="6374899"/>
            <a:ext cx="7236000" cy="144000"/>
          </a:xfrm>
        </p:spPr>
        <p:txBody>
          <a:bodyPr/>
          <a:lstStyle/>
          <a:p>
            <a:r>
              <a:rPr lang="de-DE" smtClean="0"/>
              <a:t>Astrid Sartorius, 14. Benediktbeurer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D95795-5B80-4680-9304-B2EB867E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6374899"/>
            <a:ext cx="674992" cy="144000"/>
          </a:xfrm>
        </p:spPr>
        <p:txBody>
          <a:bodyPr/>
          <a:lstStyle/>
          <a:p>
            <a:fld id="{A0D63870-074D-4E8E-A60A-211C0897E07B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94" y="6165342"/>
            <a:ext cx="470067" cy="4581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CFCE091-5425-4B49-88BB-C091E00D35ED}"/>
              </a:ext>
            </a:extLst>
          </p:cNvPr>
          <p:cNvSpPr txBox="1"/>
          <p:nvPr userDrawn="1"/>
        </p:nvSpPr>
        <p:spPr>
          <a:xfrm>
            <a:off x="278607" y="6497907"/>
            <a:ext cx="674992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>
              <a:defRPr sz="900"/>
            </a:lvl1pPr>
          </a:lstStyle>
          <a:p>
            <a:pPr lvl="0"/>
            <a:fld id="{6A19E559-5E2B-42CA-8026-DA4DEAFA7BC4}" type="datetime1">
              <a:rPr lang="de-DE" sz="675" smtClean="0">
                <a:solidFill>
                  <a:schemeClr val="tx1"/>
                </a:solidFill>
              </a:rPr>
              <a:t>16.06.2024</a:t>
            </a:fld>
            <a:endParaRPr lang="de-DE" sz="67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022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563" y="1806139"/>
            <a:ext cx="8524875" cy="3245724"/>
          </a:xfrm>
        </p:spPr>
        <p:txBody>
          <a:bodyPr anchor="ctr"/>
          <a:lstStyle>
            <a:lvl1pPr algn="ctr">
              <a:defRPr sz="375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Präsentationstitel einfügen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5891484"/>
            <a:ext cx="6858000" cy="453754"/>
          </a:xfrm>
        </p:spPr>
        <p:txBody>
          <a:bodyPr anchor="b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713" indent="0" algn="ctr">
              <a:buNone/>
              <a:defRPr sz="1499"/>
            </a:lvl2pPr>
            <a:lvl3pPr marL="685425" indent="0" algn="ctr">
              <a:buNone/>
              <a:defRPr sz="1349"/>
            </a:lvl3pPr>
            <a:lvl4pPr marL="1028141" indent="0" algn="ctr">
              <a:buNone/>
              <a:defRPr sz="1199"/>
            </a:lvl4pPr>
            <a:lvl5pPr marL="1370855" indent="0" algn="ctr">
              <a:buNone/>
              <a:defRPr sz="1199"/>
            </a:lvl5pPr>
            <a:lvl6pPr marL="1713566" indent="0" algn="ctr">
              <a:buNone/>
              <a:defRPr sz="1199"/>
            </a:lvl6pPr>
            <a:lvl7pPr marL="2056280" indent="0" algn="ctr">
              <a:buNone/>
              <a:defRPr sz="1199"/>
            </a:lvl7pPr>
            <a:lvl8pPr marL="2398995" indent="0" algn="ctr">
              <a:buNone/>
              <a:defRPr sz="1199"/>
            </a:lvl8pPr>
            <a:lvl9pPr marL="2741708" indent="0" algn="ctr">
              <a:buNone/>
              <a:defRPr sz="1199"/>
            </a:lvl9pPr>
          </a:lstStyle>
          <a:p>
            <a:r>
              <a:rPr lang="de-DE" noProof="0"/>
              <a:t>Untertitel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2CEF04-1258-4D23-A990-5A835A32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22002" y="512764"/>
            <a:ext cx="2699998" cy="9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850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er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354EE-31EA-4FC2-9496-7B6202183237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9D7C87-D037-4797-9A6A-B999C6F02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8" y="871472"/>
            <a:ext cx="6397442" cy="4635045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Folientitel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18848889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er h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B354EE-31EA-4FC2-9496-7B6202183237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9D7C87-D037-4797-9A6A-B999C6F02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8" y="871472"/>
            <a:ext cx="6397442" cy="4635045"/>
          </a:xfrm>
        </p:spPr>
        <p:txBody>
          <a:bodyPr anchor="t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Folientitel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30266451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e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354EE-31EA-4FC2-9496-7B6202183237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9D7C87-D037-4797-9A6A-B999C6F02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8" y="871831"/>
            <a:ext cx="6397442" cy="3815631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Folientitel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43A31E6-B79A-EF41-9C50-9BCBD1AA6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937867" y="1071389"/>
            <a:ext cx="1237350" cy="482441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10ACC93-5821-3F42-55DD-A91598278F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6538" y="255273"/>
            <a:ext cx="390609" cy="51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093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354EE-31EA-4FC2-9496-7B6202183237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9D7C87-D037-4797-9A6A-B999C6F02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8" y="871831"/>
            <a:ext cx="6397442" cy="3815631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Folientitel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43A31E6-B79A-EF41-9C50-9BCBD1AA6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937867" y="1071389"/>
            <a:ext cx="1237350" cy="482441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684BB47-E757-FC6A-F2A0-6E1C18C7F6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6538" y="255273"/>
            <a:ext cx="390609" cy="51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444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er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354EE-31EA-4FC2-9496-7B6202183237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9D7C87-D037-4797-9A6A-B999C6F02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8" y="871831"/>
            <a:ext cx="6397442" cy="3815631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Folientitel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43A31E6-B79A-EF41-9C50-9BCBD1AA6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937867" y="1071389"/>
            <a:ext cx="1237350" cy="482441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4209AC7-1496-9AAD-7DAA-1929495441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6538" y="255273"/>
            <a:ext cx="390609" cy="51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2231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dezent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354EE-31EA-4FC2-9496-7B6202183237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69316BA-D4B9-B545-9DF7-BE411733A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8" y="858579"/>
            <a:ext cx="6397442" cy="3815631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Folientitel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289321949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11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158" y="512498"/>
            <a:ext cx="8526014" cy="77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/>
              <a:t>Folientitel einfügen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158" y="1521182"/>
            <a:ext cx="8526014" cy="45173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Formatvorlage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682" y="6332830"/>
            <a:ext cx="896150" cy="273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25" b="0" i="0">
                <a:solidFill>
                  <a:schemeClr val="tx1"/>
                </a:solidFill>
                <a:latin typeface="Inter" panose="02000503000000020004" pitchFamily="2" charset="0"/>
              </a:defRPr>
            </a:lvl1pPr>
          </a:lstStyle>
          <a:p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0275" y="6332830"/>
            <a:ext cx="3588300" cy="273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25" b="0" i="0">
                <a:solidFill>
                  <a:schemeClr val="tx1"/>
                </a:solidFill>
                <a:latin typeface="Inter" panose="02000503000000020004" pitchFamily="2" charset="0"/>
              </a:defRPr>
            </a:lvl1pPr>
          </a:lstStyle>
          <a:p>
            <a:r>
              <a:rPr lang="de-DE" noProof="0" smtClean="0"/>
              <a:t>Astrid Sartorius, 14. Benediktbeurer</a:t>
            </a:r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162" y="6332830"/>
            <a:ext cx="380447" cy="273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25" b="0" i="0">
                <a:solidFill>
                  <a:schemeClr val="tx1"/>
                </a:solidFill>
                <a:latin typeface="Inter" panose="02000503000000020004" pitchFamily="2" charset="0"/>
              </a:defRPr>
            </a:lvl1pPr>
          </a:lstStyle>
          <a:p>
            <a:fld id="{32B354EE-31EA-4FC2-9496-7B6202183237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0100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8" r:id="rId3"/>
    <p:sldLayoutId id="2147483690" r:id="rId4"/>
    <p:sldLayoutId id="2147483707" r:id="rId5"/>
    <p:sldLayoutId id="2147483691" r:id="rId6"/>
    <p:sldLayoutId id="2147483705" r:id="rId7"/>
    <p:sldLayoutId id="2147483706" r:id="rId8"/>
    <p:sldLayoutId id="2147483692" r:id="rId9"/>
    <p:sldLayoutId id="2147483708" r:id="rId10"/>
    <p:sldLayoutId id="2147483689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3" r:id="rId20"/>
    <p:sldLayoutId id="2147483704" r:id="rId21"/>
    <p:sldLayoutId id="2147483702" r:id="rId22"/>
    <p:sldLayoutId id="2147483709" r:id="rId23"/>
    <p:sldLayoutId id="2147483710" r:id="rId24"/>
  </p:sldLayoutIdLst>
  <p:transition>
    <p:fade/>
  </p:transition>
  <p:hf hdr="0" dt="0"/>
  <p:txStyles>
    <p:titleStyle>
      <a:lvl1pPr algn="l" defTabSz="685425" rtl="0" eaLnBrk="1" latinLnBrk="0" hangingPunct="1">
        <a:lnSpc>
          <a:spcPct val="90000"/>
        </a:lnSpc>
        <a:spcBef>
          <a:spcPct val="0"/>
        </a:spcBef>
        <a:buNone/>
        <a:defRPr sz="2100" b="1" i="0" kern="1200">
          <a:solidFill>
            <a:schemeClr val="tx2"/>
          </a:solidFill>
          <a:latin typeface="Inter SemiBold" panose="02000503000000020004" pitchFamily="2" charset="0"/>
          <a:ea typeface="Inter SemiBold" panose="02000503000000020004" pitchFamily="2" charset="0"/>
          <a:cs typeface="+mj-cs"/>
        </a:defRPr>
      </a:lvl1pPr>
    </p:titleStyle>
    <p:bodyStyle>
      <a:lvl1pPr marL="0" indent="0" algn="l" defTabSz="685425" rtl="0" eaLnBrk="1" latinLnBrk="0" hangingPunct="1">
        <a:lnSpc>
          <a:spcPct val="90000"/>
        </a:lnSpc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1350" b="0" i="0" kern="1200">
          <a:solidFill>
            <a:schemeClr val="tx2">
              <a:lumMod val="50000"/>
            </a:schemeClr>
          </a:solidFill>
          <a:latin typeface="Inter" panose="02000503000000020004" pitchFamily="2" charset="0"/>
          <a:ea typeface="+mn-ea"/>
          <a:cs typeface="+mn-cs"/>
        </a:defRPr>
      </a:lvl1pPr>
      <a:lvl2pPr marL="0" indent="0" algn="l" defTabSz="685425" rtl="0" eaLnBrk="1" latinLnBrk="0" hangingPunct="1">
        <a:lnSpc>
          <a:spcPct val="90000"/>
        </a:lnSpc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1350" b="1" i="0" kern="1200">
          <a:solidFill>
            <a:schemeClr val="tx2"/>
          </a:solidFill>
          <a:latin typeface="Inter SemiBold" panose="02000503000000020004" pitchFamily="2" charset="0"/>
          <a:ea typeface="Inter SemiBold" panose="02000503000000020004" pitchFamily="2" charset="0"/>
          <a:cs typeface="+mn-cs"/>
        </a:defRPr>
      </a:lvl2pPr>
      <a:lvl3pPr marL="0" indent="0" algn="l" defTabSz="685425" rtl="0" eaLnBrk="1" latinLnBrk="0" hangingPunct="1">
        <a:lnSpc>
          <a:spcPct val="90000"/>
        </a:lnSpc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1350" b="0" i="0" kern="1200">
          <a:solidFill>
            <a:schemeClr val="accent3"/>
          </a:solidFill>
          <a:latin typeface="Inter" panose="02000503000000020004" pitchFamily="2" charset="0"/>
          <a:ea typeface="+mn-ea"/>
          <a:cs typeface="+mn-cs"/>
        </a:defRPr>
      </a:lvl3pPr>
      <a:lvl4pPr marL="190949" indent="-190949" algn="l" defTabSz="685425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accent3"/>
        </a:buClr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Inter" panose="02000503000000020004" pitchFamily="2" charset="0"/>
          <a:ea typeface="+mn-ea"/>
          <a:cs typeface="+mn-cs"/>
        </a:defRPr>
      </a:lvl4pPr>
      <a:lvl5pPr marL="381896" indent="-190949" algn="l" defTabSz="685425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accent3"/>
        </a:buClr>
        <a:buFont typeface="Arial" panose="020B0604020202020204" pitchFamily="34" charset="0"/>
        <a:buChar char="•"/>
        <a:defRPr sz="1200" b="0" i="0" kern="1200">
          <a:solidFill>
            <a:schemeClr val="tx2">
              <a:lumMod val="50000"/>
            </a:schemeClr>
          </a:solidFill>
          <a:latin typeface="Inter" panose="02000503000000020004" pitchFamily="2" charset="0"/>
          <a:ea typeface="+mn-ea"/>
          <a:cs typeface="+mn-cs"/>
        </a:defRPr>
      </a:lvl5pPr>
      <a:lvl6pPr marL="572846" indent="-190949" algn="l" defTabSz="685425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accent3"/>
        </a:buClr>
        <a:buFont typeface="Arial" panose="020B0604020202020204" pitchFamily="34" charset="0"/>
        <a:buChar char="•"/>
        <a:defRPr sz="1200" b="0" i="0" kern="1200">
          <a:solidFill>
            <a:schemeClr val="tx2">
              <a:lumMod val="50000"/>
            </a:schemeClr>
          </a:solidFill>
          <a:latin typeface="Inter" panose="02000503000000020004" pitchFamily="2" charset="0"/>
          <a:ea typeface="+mn-ea"/>
          <a:cs typeface="+mn-cs"/>
        </a:defRPr>
      </a:lvl6pPr>
      <a:lvl7pPr marL="763794" indent="-190949" algn="l" defTabSz="685425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accent3"/>
        </a:buClr>
        <a:buFont typeface="Arial" panose="020B0604020202020204" pitchFamily="34" charset="0"/>
        <a:buChar char="•"/>
        <a:defRPr sz="1200" b="0" i="0" kern="1200">
          <a:solidFill>
            <a:schemeClr val="tx2">
              <a:lumMod val="50000"/>
            </a:schemeClr>
          </a:solidFill>
          <a:latin typeface="Inter" panose="02000503000000020004" pitchFamily="2" charset="0"/>
          <a:ea typeface="+mn-ea"/>
          <a:cs typeface="+mn-cs"/>
        </a:defRPr>
      </a:lvl7pPr>
      <a:lvl8pPr marL="954740" indent="-190949" algn="l" defTabSz="685425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accent3"/>
        </a:buClr>
        <a:buFont typeface="Arial" panose="020B0604020202020204" pitchFamily="34" charset="0"/>
        <a:buChar char="•"/>
        <a:defRPr sz="1200" b="0" i="0" kern="1200">
          <a:solidFill>
            <a:schemeClr val="tx2">
              <a:lumMod val="50000"/>
            </a:schemeClr>
          </a:solidFill>
          <a:latin typeface="Inter" panose="02000503000000020004" pitchFamily="2" charset="0"/>
          <a:ea typeface="+mn-ea"/>
          <a:cs typeface="+mn-cs"/>
        </a:defRPr>
      </a:lvl8pPr>
      <a:lvl9pPr marL="1145690" indent="-190949" algn="l" defTabSz="685425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accent3"/>
        </a:buClr>
        <a:buFont typeface="Arial" panose="020B0604020202020204" pitchFamily="34" charset="0"/>
        <a:buChar char="•"/>
        <a:defRPr sz="1200" b="0" i="0" kern="1200">
          <a:solidFill>
            <a:schemeClr val="tx2">
              <a:lumMod val="50000"/>
            </a:schemeClr>
          </a:solidFill>
          <a:latin typeface="Inter" panose="02000503000000020004" pitchFamily="2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42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3" algn="l" defTabSz="68542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25" algn="l" defTabSz="68542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41" algn="l" defTabSz="68542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55" algn="l" defTabSz="68542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66" algn="l" defTabSz="68542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280" algn="l" defTabSz="68542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8995" algn="l" defTabSz="68542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08" algn="l" defTabSz="68542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8" orient="horz" pos="2161">
          <p15:clr>
            <a:srgbClr val="F26B43"/>
          </p15:clr>
        </p15:guide>
        <p15:guide id="9" pos="2881">
          <p15:clr>
            <a:srgbClr val="F26B43"/>
          </p15:clr>
        </p15:guide>
        <p15:guide id="10" pos="195">
          <p15:clr>
            <a:srgbClr val="F26B43"/>
          </p15:clr>
        </p15:guide>
        <p15:guide id="11" pos="5565">
          <p15:clr>
            <a:srgbClr val="F26B43"/>
          </p15:clr>
        </p15:guide>
        <p15:guide id="12" orient="horz" pos="323">
          <p15:clr>
            <a:srgbClr val="F26B43"/>
          </p15:clr>
        </p15:guide>
        <p15:guide id="13" orient="horz" pos="958">
          <p15:clr>
            <a:srgbClr val="F26B43"/>
          </p15:clr>
        </p15:guide>
        <p15:guide id="14" orient="horz" pos="3997">
          <p15:clr>
            <a:srgbClr val="F26B43"/>
          </p15:clr>
        </p15:guide>
        <p15:guide id="15" pos="4309">
          <p15:clr>
            <a:srgbClr val="F26B43"/>
          </p15:clr>
        </p15:guide>
        <p15:guide id="16" pos="1434">
          <p15:clr>
            <a:srgbClr val="F26B43"/>
          </p15:clr>
        </p15:guide>
        <p15:guide id="17" pos="1724">
          <p15:clr>
            <a:srgbClr val="F26B43"/>
          </p15:clr>
        </p15:guide>
        <p15:guide id="18" pos="40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15E0BF0-4C02-7281-EF21-E8856DB315FB}"/>
              </a:ext>
            </a:extLst>
          </p:cNvPr>
          <p:cNvSpPr txBox="1"/>
          <p:nvPr/>
        </p:nvSpPr>
        <p:spPr>
          <a:xfrm>
            <a:off x="294640" y="3441680"/>
            <a:ext cx="50634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latin typeface="72 Black" panose="020B0A04030603020204" pitchFamily="34" charset="0"/>
                <a:cs typeface="72 Black" panose="020B0A04030603020204" pitchFamily="34" charset="0"/>
              </a:rPr>
              <a:t>Aus der Praxis:</a:t>
            </a:r>
          </a:p>
          <a:p>
            <a:r>
              <a:rPr lang="de-DE" sz="2400" dirty="0">
                <a:latin typeface="72 Black" panose="020B0A04030603020204" pitchFamily="34" charset="0"/>
                <a:cs typeface="72 Black" panose="020B0A04030603020204" pitchFamily="34" charset="0"/>
              </a:rPr>
              <a:t>Internationale</a:t>
            </a:r>
          </a:p>
          <a:p>
            <a:r>
              <a:rPr lang="de-DE" sz="2400" dirty="0">
                <a:latin typeface="72 Black" panose="020B0A04030603020204" pitchFamily="34" charset="0"/>
                <a:cs typeface="72 Black" panose="020B0A04030603020204" pitchFamily="34" charset="0"/>
              </a:rPr>
              <a:t>Pflegefachkräfte</a:t>
            </a:r>
          </a:p>
          <a:p>
            <a:endParaRPr lang="de-DE" sz="2400" dirty="0"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r>
              <a:rPr lang="de-DE" sz="1500" dirty="0">
                <a:solidFill>
                  <a:srgbClr val="007377"/>
                </a:solidFill>
              </a:rPr>
              <a:t>Astrid Sartorius, </a:t>
            </a:r>
          </a:p>
          <a:p>
            <a:r>
              <a:rPr lang="de-DE" sz="1500" dirty="0">
                <a:solidFill>
                  <a:srgbClr val="007377"/>
                </a:solidFill>
              </a:rPr>
              <a:t>Leitung Auslandsakquise Pflege (deutschlandweit)</a:t>
            </a:r>
          </a:p>
          <a:p>
            <a:r>
              <a:rPr lang="de-DE" sz="1500" dirty="0">
                <a:solidFill>
                  <a:srgbClr val="007377"/>
                </a:solidFill>
              </a:rPr>
              <a:t>Leitung </a:t>
            </a:r>
            <a:r>
              <a:rPr lang="de-DE" sz="1500" dirty="0" err="1" smtClean="0">
                <a:solidFill>
                  <a:srgbClr val="007377"/>
                </a:solidFill>
              </a:rPr>
              <a:t>Onboardingcenter</a:t>
            </a:r>
            <a:endParaRPr lang="de-DE" sz="1500" dirty="0">
              <a:solidFill>
                <a:srgbClr val="007377"/>
              </a:solidFill>
            </a:endParaRPr>
          </a:p>
          <a:p>
            <a:fld id="{2085D6B9-C697-4A5C-B1CD-3EEC3EE921F0}" type="datetime1">
              <a:rPr lang="de-DE" sz="1500">
                <a:solidFill>
                  <a:srgbClr val="007377"/>
                </a:solidFill>
              </a:rPr>
              <a:pPr/>
              <a:t>16.06.2024</a:t>
            </a:fld>
            <a:endParaRPr lang="de-DE" sz="1500" dirty="0">
              <a:solidFill>
                <a:srgbClr val="007377"/>
              </a:solidFill>
            </a:endParaRPr>
          </a:p>
          <a:p>
            <a:endParaRPr lang="de-DE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5731182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214" y="1386355"/>
            <a:ext cx="8524875" cy="4544546"/>
          </a:xfrm>
        </p:spPr>
        <p:txBody>
          <a:bodyPr/>
          <a:lstStyle/>
          <a:p>
            <a:r>
              <a:rPr lang="de-DE" sz="2100" spc="-38" dirty="0"/>
              <a:t>Vielen Dank für Ihre Aufmerksamkeit</a:t>
            </a:r>
            <a:br>
              <a:rPr lang="de-DE" sz="2100" spc="-38" dirty="0"/>
            </a:br>
            <a:r>
              <a:rPr lang="de-DE" sz="1500" spc="-38" dirty="0"/>
              <a:t/>
            </a:r>
            <a:br>
              <a:rPr lang="de-DE" sz="1500" spc="-38" dirty="0"/>
            </a:br>
            <a:r>
              <a:rPr lang="de-DE" sz="1350" dirty="0"/>
              <a:t>Astrid Sartorius</a:t>
            </a:r>
            <a:br>
              <a:rPr lang="de-DE" sz="1350" dirty="0"/>
            </a:br>
            <a:r>
              <a:rPr lang="de-DE" sz="1350" dirty="0"/>
              <a:t>Leitung Auslandsakquise Pflege (deutschlandweit)</a:t>
            </a:r>
            <a:br>
              <a:rPr lang="de-DE" sz="1350" dirty="0"/>
            </a:br>
            <a:r>
              <a:rPr lang="de-DE" sz="1350" dirty="0"/>
              <a:t>Leitung </a:t>
            </a:r>
            <a:r>
              <a:rPr lang="de-DE" sz="1350" dirty="0" err="1" smtClean="0"/>
              <a:t>Onboardingcenter</a:t>
            </a:r>
            <a:r>
              <a:rPr lang="de-DE" sz="1350" dirty="0"/>
              <a:t/>
            </a:r>
            <a:br>
              <a:rPr lang="de-DE" sz="1350" dirty="0"/>
            </a:br>
            <a:r>
              <a:rPr lang="de-DE" sz="1350" dirty="0"/>
              <a:t/>
            </a:r>
            <a:br>
              <a:rPr lang="de-DE" sz="1350" dirty="0"/>
            </a:br>
            <a:r>
              <a:rPr lang="de-DE" sz="1350" dirty="0"/>
              <a:t/>
            </a:r>
            <a:br>
              <a:rPr lang="de-DE" sz="1350" dirty="0"/>
            </a:br>
            <a:r>
              <a:rPr lang="de-DE" sz="1350" dirty="0"/>
              <a:t/>
            </a:r>
            <a:br>
              <a:rPr lang="de-DE" sz="1350" dirty="0"/>
            </a:br>
            <a:r>
              <a:rPr lang="de-DE" sz="1350" dirty="0"/>
              <a:t/>
            </a:r>
            <a:br>
              <a:rPr lang="de-DE" sz="1350" dirty="0"/>
            </a:br>
            <a:r>
              <a:rPr lang="de-DE" sz="1350" dirty="0"/>
              <a:t>Telefon: +49 151 </a:t>
            </a:r>
            <a:r>
              <a:rPr lang="de-DE" sz="1350" dirty="0" smtClean="0"/>
              <a:t>50769836</a:t>
            </a:r>
            <a:r>
              <a:rPr lang="de-DE" sz="1350" dirty="0"/>
              <a:t/>
            </a:r>
            <a:br>
              <a:rPr lang="de-DE" sz="1350" dirty="0"/>
            </a:br>
            <a:r>
              <a:rPr lang="de-DE" sz="1350" dirty="0"/>
              <a:t>E-Mail</a:t>
            </a:r>
            <a:r>
              <a:rPr lang="de-DE" sz="1350"/>
              <a:t>: </a:t>
            </a:r>
            <a:r>
              <a:rPr lang="de-DE" sz="1350" smtClean="0"/>
              <a:t>astridsartorius@web.de</a:t>
            </a:r>
            <a:r>
              <a:rPr lang="de-DE" sz="4050" dirty="0"/>
              <a:t/>
            </a:r>
            <a:br>
              <a:rPr lang="de-DE" sz="4050" dirty="0"/>
            </a:br>
            <a:endParaRPr lang="de-DE" dirty="0"/>
          </a:p>
        </p:txBody>
      </p:sp>
      <p:cxnSp>
        <p:nvCxnSpPr>
          <p:cNvPr id="4" name="Gerader Verbinder 3"/>
          <p:cNvCxnSpPr/>
          <p:nvPr/>
        </p:nvCxnSpPr>
        <p:spPr>
          <a:xfrm>
            <a:off x="1018310" y="3649014"/>
            <a:ext cx="70796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/>
        </p:nvCxnSpPr>
        <p:spPr>
          <a:xfrm>
            <a:off x="1018310" y="3797950"/>
            <a:ext cx="70796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890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1DA1BC83-0858-99EE-A6F5-FB23566697FF}"/>
              </a:ext>
            </a:extLst>
          </p:cNvPr>
          <p:cNvSpPr txBox="1"/>
          <p:nvPr/>
        </p:nvSpPr>
        <p:spPr>
          <a:xfrm>
            <a:off x="3120789" y="1801216"/>
            <a:ext cx="493555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68" indent="-257168">
              <a:buFont typeface="Wingdings" panose="05000000000000000000" pitchFamily="2" charset="2"/>
              <a:buChar char="§"/>
            </a:pPr>
            <a:r>
              <a:rPr lang="de-DE" sz="1600" dirty="0"/>
              <a:t>ausgebildete Kinderkrankenschwester</a:t>
            </a:r>
          </a:p>
          <a:p>
            <a:pPr marL="257168" indent="-257168">
              <a:buFont typeface="Wingdings" panose="05000000000000000000" pitchFamily="2" charset="2"/>
              <a:buChar char="§"/>
            </a:pPr>
            <a:r>
              <a:rPr lang="de-DE" sz="1600" dirty="0"/>
              <a:t>Berufspädagogin, </a:t>
            </a:r>
            <a:r>
              <a:rPr lang="de-DE" sz="1600" dirty="0" err="1"/>
              <a:t>Social</a:t>
            </a:r>
            <a:r>
              <a:rPr lang="de-DE" sz="1600" dirty="0"/>
              <a:t> Management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Health</a:t>
            </a:r>
            <a:r>
              <a:rPr lang="de-DE" sz="1600" dirty="0"/>
              <a:t> Care Services</a:t>
            </a:r>
          </a:p>
          <a:p>
            <a:pPr marL="257168" indent="-257168">
              <a:buFont typeface="Wingdings" panose="05000000000000000000" pitchFamily="2" charset="2"/>
              <a:buChar char="§"/>
            </a:pPr>
            <a:r>
              <a:rPr lang="de-DE" sz="1600" dirty="0"/>
              <a:t>seit 1990 Akquise, Ausbildung, Qualifizierung und Integration internationaler Pflegefachkräfte</a:t>
            </a:r>
          </a:p>
          <a:p>
            <a:pPr marL="257168" indent="-257168">
              <a:buFont typeface="Wingdings" panose="05000000000000000000" pitchFamily="2" charset="2"/>
              <a:buChar char="§"/>
            </a:pPr>
            <a:r>
              <a:rPr lang="de-DE" sz="1600" dirty="0"/>
              <a:t>10 Jahre Leitung internationales Bildungszentrum für Gesundheitsfachberufe</a:t>
            </a:r>
          </a:p>
          <a:p>
            <a:pPr marL="257168" indent="-257168">
              <a:buFont typeface="Wingdings" panose="05000000000000000000" pitchFamily="2" charset="2"/>
              <a:buChar char="§"/>
            </a:pPr>
            <a:r>
              <a:rPr lang="de-DE" sz="1600" dirty="0"/>
              <a:t>8 Jahre Leitung Auslandsakquise Pflege deutschlandweit und Leitung </a:t>
            </a:r>
            <a:r>
              <a:rPr lang="de-DE" sz="1600" dirty="0" err="1"/>
              <a:t>Onboardingcenter</a:t>
            </a:r>
            <a:endParaRPr lang="de-DE" sz="1600" dirty="0"/>
          </a:p>
          <a:p>
            <a:pPr marL="257168" indent="-257168">
              <a:buFont typeface="Wingdings" panose="05000000000000000000" pitchFamily="2" charset="2"/>
              <a:buChar char="§"/>
            </a:pPr>
            <a:r>
              <a:rPr lang="de-DE" sz="1600" dirty="0"/>
              <a:t>langjährige Erfahrungen als systemischer Coach, Mediatorin, Entspannungs- und </a:t>
            </a:r>
            <a:r>
              <a:rPr lang="de-DE" sz="1600" dirty="0" smtClean="0"/>
              <a:t>Gesundheits-pädagogin, Integrationsmanagerin und </a:t>
            </a:r>
            <a:r>
              <a:rPr lang="de-DE" sz="1600" dirty="0" err="1" smtClean="0"/>
              <a:t>Resilienztrainerin</a:t>
            </a:r>
            <a:endParaRPr lang="de-DE" sz="1600" dirty="0"/>
          </a:p>
          <a:p>
            <a:pPr marL="257168" indent="-257168">
              <a:buFont typeface="Wingdings" panose="05000000000000000000" pitchFamily="2" charset="2"/>
              <a:buChar char="§"/>
            </a:pPr>
            <a:r>
              <a:rPr lang="de-DE" sz="1600" dirty="0"/>
              <a:t>über 30 Jahre hinweg mehr als 12.000 internationale Pflegefachkräfte in verschiedenen Bereichen des Gesundheitswesens qualifiziert und integriert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CC30025-51A9-0331-2897-2C04C4B2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65" y="1291121"/>
            <a:ext cx="2458157" cy="174828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E4B19C99-6514-9CE5-A9C0-B86B34F9B354}"/>
              </a:ext>
            </a:extLst>
          </p:cNvPr>
          <p:cNvSpPr txBox="1"/>
          <p:nvPr/>
        </p:nvSpPr>
        <p:spPr>
          <a:xfrm>
            <a:off x="3120789" y="1154885"/>
            <a:ext cx="5055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Astrid Sartorius</a:t>
            </a:r>
          </a:p>
          <a:p>
            <a:r>
              <a:rPr lang="de-DE" sz="1800" b="1" dirty="0"/>
              <a:t>Leitung Auslandsakquise Pflege (deutschlandweit)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de-DE" noProof="0" smtClean="0"/>
              <a:pPr/>
              <a:t>2</a:t>
            </a:fld>
            <a:endParaRPr lang="de-DE" noProof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639475" y="6332830"/>
            <a:ext cx="3588300" cy="205088"/>
          </a:xfrm>
        </p:spPr>
        <p:txBody>
          <a:bodyPr/>
          <a:lstStyle/>
          <a:p>
            <a:r>
              <a:rPr lang="de-DE" noProof="0" dirty="0" smtClean="0"/>
              <a:t>Astrid Sartorius, 15</a:t>
            </a:r>
            <a:r>
              <a:rPr lang="de-DE" dirty="0"/>
              <a:t>. </a:t>
            </a:r>
            <a:r>
              <a:rPr lang="de-DE" dirty="0" err="1"/>
              <a:t>Benediktbeurer</a:t>
            </a:r>
            <a:r>
              <a:rPr lang="de-DE" dirty="0"/>
              <a:t> </a:t>
            </a:r>
            <a:r>
              <a:rPr lang="de-DE" dirty="0" err="1"/>
              <a:t>ZukunftsGespräche</a:t>
            </a:r>
            <a:r>
              <a:rPr lang="de-DE" dirty="0"/>
              <a:t> 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118013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0438D84-32E2-BD84-FA46-29D367EDCB24}"/>
              </a:ext>
            </a:extLst>
          </p:cNvPr>
          <p:cNvSpPr/>
          <p:nvPr/>
        </p:nvSpPr>
        <p:spPr>
          <a:xfrm>
            <a:off x="0" y="4152900"/>
            <a:ext cx="9144000" cy="9448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 dirty="0">
              <a:latin typeface="Inter" panose="02000503000000020004" pitchFamily="2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8162" y="5333218"/>
            <a:ext cx="9144000" cy="3476284"/>
          </a:xfrm>
        </p:spPr>
        <p:txBody>
          <a:bodyPr/>
          <a:lstStyle/>
          <a:p>
            <a:r>
              <a:rPr lang="de-DE" sz="3600" dirty="0">
                <a:solidFill>
                  <a:schemeClr val="bg2"/>
                </a:solidFill>
              </a:rPr>
              <a:t>01 </a:t>
            </a:r>
            <a:r>
              <a:rPr lang="de-DE" sz="3600" dirty="0"/>
              <a:t>Fachkräftemangel im Pflegebereich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de-DE" noProof="0" smtClean="0"/>
              <a:pPr/>
              <a:t>3</a:t>
            </a:fld>
            <a:endParaRPr lang="de-DE" noProof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688609" y="6332830"/>
            <a:ext cx="3588300" cy="205088"/>
          </a:xfrm>
        </p:spPr>
        <p:txBody>
          <a:bodyPr/>
          <a:lstStyle/>
          <a:p>
            <a:r>
              <a:rPr lang="de-DE" noProof="0" dirty="0" smtClean="0"/>
              <a:t>Astrid Sartorius, 15</a:t>
            </a:r>
            <a:r>
              <a:rPr lang="de-DE" dirty="0"/>
              <a:t>. </a:t>
            </a:r>
            <a:r>
              <a:rPr lang="de-DE" dirty="0" err="1"/>
              <a:t>Benediktbeurer</a:t>
            </a:r>
            <a:r>
              <a:rPr lang="de-DE" dirty="0"/>
              <a:t> </a:t>
            </a:r>
            <a:r>
              <a:rPr lang="de-DE" dirty="0" err="1"/>
              <a:t>ZukunftsGespräche</a:t>
            </a:r>
            <a:r>
              <a:rPr lang="de-DE" dirty="0"/>
              <a:t> 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10311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563" y="512763"/>
            <a:ext cx="6397442" cy="3476284"/>
          </a:xfrm>
        </p:spPr>
        <p:txBody>
          <a:bodyPr/>
          <a:lstStyle/>
          <a:p>
            <a:r>
              <a:rPr lang="de-DE" sz="2100" dirty="0"/>
              <a:t>Fachkräftemangel im Pflegebereich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09563" y="1520825"/>
            <a:ext cx="6015397" cy="3093049"/>
          </a:xfrm>
        </p:spPr>
        <p:txBody>
          <a:bodyPr/>
          <a:lstStyle/>
          <a:p>
            <a:pPr marL="257168" indent="-257168">
              <a:buFont typeface="Wingdings" panose="05000000000000000000" pitchFamily="2" charset="2"/>
              <a:buChar char="§"/>
            </a:pPr>
            <a:endParaRPr lang="de-DE" dirty="0" smtClean="0">
              <a:solidFill>
                <a:schemeClr val="bg1"/>
              </a:solidFill>
            </a:endParaRPr>
          </a:p>
          <a:p>
            <a:pPr marL="257168" indent="-257168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bg1"/>
                </a:solidFill>
              </a:rPr>
              <a:t>steigende Zahl an Pflegebedürftigen und deren Versorgung</a:t>
            </a:r>
          </a:p>
          <a:p>
            <a:pPr marL="257168" indent="-257168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bg1"/>
                </a:solidFill>
              </a:rPr>
              <a:t>gleichzeitig Generation der Baby-</a:t>
            </a:r>
            <a:r>
              <a:rPr lang="de-DE" sz="1600" dirty="0" err="1" smtClean="0">
                <a:solidFill>
                  <a:schemeClr val="bg1"/>
                </a:solidFill>
              </a:rPr>
              <a:t>Boomer</a:t>
            </a:r>
            <a:r>
              <a:rPr lang="de-DE" sz="1600" dirty="0" smtClean="0">
                <a:solidFill>
                  <a:schemeClr val="bg1"/>
                </a:solidFill>
              </a:rPr>
              <a:t> in den nächsten zehn  Jahren in Rente</a:t>
            </a:r>
          </a:p>
          <a:p>
            <a:pPr marL="448117" lvl="3" indent="-257168">
              <a:buClr>
                <a:schemeClr val="bg1"/>
              </a:buClr>
              <a:buFont typeface="Inter" panose="02000503000000020004" pitchFamily="2" charset="0"/>
              <a:buChar char="⇒"/>
            </a:pPr>
            <a:r>
              <a:rPr lang="de-DE" sz="1600" dirty="0" smtClean="0">
                <a:solidFill>
                  <a:schemeClr val="bg1"/>
                </a:solidFill>
              </a:rPr>
              <a:t>demographischer Wandel wirkt sich doppelt in der Pflege aus</a:t>
            </a:r>
          </a:p>
          <a:p>
            <a:pPr marL="448117" lvl="3" indent="-257168">
              <a:buClr>
                <a:schemeClr val="bg1"/>
              </a:buClr>
              <a:buFont typeface="Inter" panose="02000503000000020004" pitchFamily="2" charset="0"/>
              <a:buChar char="⇒"/>
            </a:pPr>
            <a:r>
              <a:rPr lang="de-DE" sz="1600" dirty="0" smtClean="0">
                <a:solidFill>
                  <a:schemeClr val="bg1"/>
                </a:solidFill>
              </a:rPr>
              <a:t>große Lücke am Arbeitsmarkt Pflege</a:t>
            </a:r>
          </a:p>
          <a:p>
            <a:pPr marL="257168" indent="-257168">
              <a:buFont typeface="Inter" panose="02000503000000020004" pitchFamily="2" charset="0"/>
              <a:buChar char="⇒"/>
            </a:pP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de-DE" noProof="0" smtClean="0"/>
              <a:pPr/>
              <a:t>4</a:t>
            </a:fld>
            <a:endParaRPr lang="de-DE" noProof="0"/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688609" y="6332829"/>
            <a:ext cx="3588300" cy="205088"/>
          </a:xfrm>
        </p:spPr>
        <p:txBody>
          <a:bodyPr/>
          <a:lstStyle/>
          <a:p>
            <a:r>
              <a:rPr lang="de-DE" noProof="0" dirty="0" smtClean="0"/>
              <a:t>Astrid Sartorius, 15</a:t>
            </a:r>
            <a:r>
              <a:rPr lang="de-DE" dirty="0"/>
              <a:t>. </a:t>
            </a:r>
            <a:r>
              <a:rPr lang="de-DE" dirty="0" err="1"/>
              <a:t>Benediktbeurer</a:t>
            </a:r>
            <a:r>
              <a:rPr lang="de-DE" dirty="0"/>
              <a:t> </a:t>
            </a:r>
            <a:r>
              <a:rPr lang="de-DE" dirty="0" err="1"/>
              <a:t>ZukunftsGespräche</a:t>
            </a:r>
            <a:r>
              <a:rPr lang="de-DE" dirty="0"/>
              <a:t> 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46859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09563" y="527940"/>
            <a:ext cx="6034886" cy="706862"/>
          </a:xfrm>
        </p:spPr>
        <p:txBody>
          <a:bodyPr/>
          <a:lstStyle/>
          <a:p>
            <a:r>
              <a:rPr lang="de-DE" dirty="0" smtClean="0"/>
              <a:t>Gründe für fehlende Pflegekräfte</a:t>
            </a:r>
            <a:endParaRPr lang="de-DE" dirty="0"/>
          </a:p>
        </p:txBody>
      </p:sp>
      <p:pic>
        <p:nvPicPr>
          <p:cNvPr id="7" name="Inhaltsplatzhalter 6" descr="Die Piratenpartei ist mehr als ihre Wahlergebnisse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53" y="1433315"/>
            <a:ext cx="4181392" cy="4356893"/>
          </a:xfrm>
        </p:spPr>
      </p:pic>
      <p:sp>
        <p:nvSpPr>
          <p:cNvPr id="3" name="Inhaltsplatzhalter 2"/>
          <p:cNvSpPr>
            <a:spLocks noGrp="1"/>
          </p:cNvSpPr>
          <p:nvPr>
            <p:ph sz="half" idx="4294967295"/>
          </p:nvPr>
        </p:nvSpPr>
        <p:spPr>
          <a:xfrm>
            <a:off x="309563" y="1520825"/>
            <a:ext cx="3270250" cy="3714353"/>
          </a:xfrm>
        </p:spPr>
        <p:txBody>
          <a:bodyPr/>
          <a:lstStyle/>
          <a:p>
            <a:pPr marL="192876" indent="-192876">
              <a:buAutoNum type="arabicPeriod"/>
            </a:pPr>
            <a:endParaRPr lang="de-DE" dirty="0" smtClean="0">
              <a:solidFill>
                <a:srgbClr val="E6F1F2"/>
              </a:solidFill>
            </a:endParaRPr>
          </a:p>
          <a:p>
            <a:pPr marL="192876" indent="-192876">
              <a:buAutoNum type="arabicPeriod"/>
            </a:pPr>
            <a:r>
              <a:rPr lang="de-DE" sz="1600" dirty="0" smtClean="0">
                <a:solidFill>
                  <a:srgbClr val="E6F1F2"/>
                </a:solidFill>
              </a:rPr>
              <a:t>Demografische Entwicklung</a:t>
            </a:r>
            <a:br>
              <a:rPr lang="de-DE" sz="1600" dirty="0" smtClean="0">
                <a:solidFill>
                  <a:srgbClr val="E6F1F2"/>
                </a:solidFill>
              </a:rPr>
            </a:br>
            <a:r>
              <a:rPr lang="de-DE" sz="1600" dirty="0" smtClean="0">
                <a:solidFill>
                  <a:srgbClr val="E6F1F2"/>
                </a:solidFill>
              </a:rPr>
              <a:t>„doppelter“ Effekt</a:t>
            </a:r>
            <a:endParaRPr lang="de-DE" sz="1600" dirty="0">
              <a:solidFill>
                <a:srgbClr val="E6F1F2"/>
              </a:solidFill>
            </a:endParaRPr>
          </a:p>
          <a:p>
            <a:pPr marL="192876" indent="-192876">
              <a:buAutoNum type="arabicPeriod"/>
            </a:pPr>
            <a:endParaRPr lang="de-DE" sz="1600" dirty="0" smtClean="0">
              <a:solidFill>
                <a:srgbClr val="E6F1F2"/>
              </a:solidFill>
            </a:endParaRPr>
          </a:p>
          <a:p>
            <a:pPr marL="192876" indent="-192876">
              <a:buAutoNum type="arabicPeriod"/>
            </a:pPr>
            <a:endParaRPr lang="de-DE" sz="1600" dirty="0">
              <a:solidFill>
                <a:srgbClr val="E6F1F2"/>
              </a:solidFill>
            </a:endParaRPr>
          </a:p>
          <a:p>
            <a:pPr marL="192876" indent="-192876">
              <a:buAutoNum type="arabicPeriod"/>
            </a:pPr>
            <a:r>
              <a:rPr lang="de-DE" sz="1600" dirty="0" smtClean="0">
                <a:solidFill>
                  <a:srgbClr val="E6F1F2"/>
                </a:solidFill>
              </a:rPr>
              <a:t>Ruf des Pflege</a:t>
            </a:r>
            <a:r>
              <a:rPr lang="de-DE" sz="1600" b="1" u="sng" dirty="0" smtClean="0">
                <a:solidFill>
                  <a:srgbClr val="E6F1F2"/>
                </a:solidFill>
              </a:rPr>
              <a:t>berufs</a:t>
            </a:r>
            <a:r>
              <a:rPr lang="de-DE" sz="1600" dirty="0" smtClean="0">
                <a:solidFill>
                  <a:srgbClr val="E6F1F2"/>
                </a:solidFill>
              </a:rPr>
              <a:t> ist eher schlecht</a:t>
            </a:r>
            <a:br>
              <a:rPr lang="de-DE" sz="1600" dirty="0" smtClean="0">
                <a:solidFill>
                  <a:srgbClr val="E6F1F2"/>
                </a:solidFill>
              </a:rPr>
            </a:br>
            <a:r>
              <a:rPr lang="de-DE" sz="1600" dirty="0" smtClean="0">
                <a:solidFill>
                  <a:srgbClr val="E6F1F2"/>
                </a:solidFill>
              </a:rPr>
              <a:t/>
            </a:r>
            <a:br>
              <a:rPr lang="de-DE" sz="1600" dirty="0" smtClean="0">
                <a:solidFill>
                  <a:srgbClr val="E6F1F2"/>
                </a:solidFill>
              </a:rPr>
            </a:br>
            <a:r>
              <a:rPr lang="de-DE" sz="1600" dirty="0" smtClean="0">
                <a:solidFill>
                  <a:srgbClr val="E6F1F2"/>
                </a:solidFill>
              </a:rPr>
              <a:t>Einkommen schlecht</a:t>
            </a:r>
            <a:br>
              <a:rPr lang="de-DE" sz="1600" dirty="0" smtClean="0">
                <a:solidFill>
                  <a:srgbClr val="E6F1F2"/>
                </a:solidFill>
              </a:rPr>
            </a:br>
            <a:r>
              <a:rPr lang="de-DE" sz="1600" dirty="0" smtClean="0">
                <a:solidFill>
                  <a:srgbClr val="E6F1F2"/>
                </a:solidFill>
              </a:rPr>
              <a:t>Hohe Arbeitsbelastung</a:t>
            </a:r>
            <a:br>
              <a:rPr lang="de-DE" sz="1600" dirty="0" smtClean="0">
                <a:solidFill>
                  <a:srgbClr val="E6F1F2"/>
                </a:solidFill>
              </a:rPr>
            </a:br>
            <a:r>
              <a:rPr lang="de-DE" sz="1600" dirty="0" smtClean="0">
                <a:solidFill>
                  <a:srgbClr val="E6F1F2"/>
                </a:solidFill>
              </a:rPr>
              <a:t>Hohe psychische Belastung</a:t>
            </a:r>
            <a:br>
              <a:rPr lang="de-DE" sz="1600" dirty="0" smtClean="0">
                <a:solidFill>
                  <a:srgbClr val="E6F1F2"/>
                </a:solidFill>
              </a:rPr>
            </a:br>
            <a:r>
              <a:rPr lang="de-DE" sz="1600" dirty="0" smtClean="0">
                <a:solidFill>
                  <a:srgbClr val="E6F1F2"/>
                </a:solidFill>
              </a:rPr>
              <a:t>Life-Work-Balance schlecht Schichtdienste</a:t>
            </a:r>
            <a:r>
              <a:rPr lang="de-DE" sz="1600" dirty="0">
                <a:solidFill>
                  <a:srgbClr val="E6F1F2"/>
                </a:solidFill>
              </a:rPr>
              <a:t/>
            </a:r>
            <a:br>
              <a:rPr lang="de-DE" sz="1600" dirty="0">
                <a:solidFill>
                  <a:srgbClr val="E6F1F2"/>
                </a:solidFill>
              </a:rPr>
            </a:br>
            <a:r>
              <a:rPr lang="de-DE" sz="1600" dirty="0" smtClean="0">
                <a:solidFill>
                  <a:srgbClr val="E6F1F2"/>
                </a:solidFill>
              </a:rPr>
              <a:t>Wenig Karrieremöglichkeiten</a:t>
            </a:r>
          </a:p>
        </p:txBody>
      </p:sp>
      <p:sp>
        <p:nvSpPr>
          <p:cNvPr id="8" name="Ellipse 7"/>
          <p:cNvSpPr/>
          <p:nvPr/>
        </p:nvSpPr>
        <p:spPr>
          <a:xfrm>
            <a:off x="4276909" y="3998692"/>
            <a:ext cx="4181392" cy="167302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455"/>
            <a:endParaRPr lang="de-DE" sz="1155" dirty="0">
              <a:solidFill>
                <a:srgbClr val="FFFFFF"/>
              </a:solidFill>
              <a:latin typeface="Inter" panose="02000503000000020004" pitchFamily="2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de-DE" noProof="0" smtClean="0"/>
              <a:pPr/>
              <a:t>5</a:t>
            </a:fld>
            <a:endParaRPr lang="de-DE" noProof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688609" y="6345238"/>
            <a:ext cx="3588300" cy="205088"/>
          </a:xfrm>
        </p:spPr>
        <p:txBody>
          <a:bodyPr/>
          <a:lstStyle/>
          <a:p>
            <a:r>
              <a:rPr lang="de-DE" noProof="0" dirty="0" smtClean="0"/>
              <a:t>Astrid Sartorius, 15</a:t>
            </a:r>
            <a:r>
              <a:rPr lang="de-DE" dirty="0"/>
              <a:t>. </a:t>
            </a:r>
            <a:r>
              <a:rPr lang="de-DE" dirty="0" err="1"/>
              <a:t>Benediktbeurer</a:t>
            </a:r>
            <a:r>
              <a:rPr lang="de-DE" dirty="0"/>
              <a:t> </a:t>
            </a:r>
            <a:r>
              <a:rPr lang="de-DE" dirty="0" err="1"/>
              <a:t>ZukunftsGespräche</a:t>
            </a:r>
            <a:r>
              <a:rPr lang="de-DE" dirty="0"/>
              <a:t> 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47876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563" y="512763"/>
            <a:ext cx="6397442" cy="3476284"/>
          </a:xfrm>
        </p:spPr>
        <p:txBody>
          <a:bodyPr/>
          <a:lstStyle/>
          <a:p>
            <a:r>
              <a:rPr lang="de-DE" sz="2100" dirty="0"/>
              <a:t>Fachkräftemangel im Pflegebereich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09563" y="1531466"/>
            <a:ext cx="6015397" cy="1812011"/>
          </a:xfrm>
        </p:spPr>
        <p:txBody>
          <a:bodyPr/>
          <a:lstStyle/>
          <a:p>
            <a:pPr marL="257168" indent="-257168">
              <a:buFont typeface="Wingdings" panose="05000000000000000000" pitchFamily="2" charset="2"/>
              <a:buChar char="§"/>
            </a:pPr>
            <a:endParaRPr lang="de-DE" dirty="0" smtClean="0">
              <a:solidFill>
                <a:schemeClr val="bg1"/>
              </a:solidFill>
            </a:endParaRPr>
          </a:p>
          <a:p>
            <a:pPr marL="257168" indent="-257168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</a:rPr>
              <a:t>i</a:t>
            </a:r>
            <a:r>
              <a:rPr lang="de-DE" sz="1600" dirty="0" smtClean="0">
                <a:solidFill>
                  <a:schemeClr val="bg1"/>
                </a:solidFill>
              </a:rPr>
              <a:t>n den nächsten Jahren wird die Pflegefachkräfte-Lücke auf zwischen 280.000 und 680.000 ansteigen</a:t>
            </a:r>
          </a:p>
          <a:p>
            <a:pPr marL="257168" indent="-257168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bg1"/>
                </a:solidFill>
              </a:rPr>
              <a:t>Gefahr für die Versorgungssicherheit durch den Fachkräftemangel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pPr marL="257168" indent="-257168">
              <a:buFont typeface="Wingdings" panose="05000000000000000000" pitchFamily="2" charset="2"/>
              <a:buChar char="§"/>
            </a:pPr>
            <a:endParaRPr lang="de-DE" dirty="0" smtClean="0">
              <a:solidFill>
                <a:schemeClr val="bg1"/>
              </a:solidFill>
            </a:endParaRPr>
          </a:p>
          <a:p>
            <a:r>
              <a:rPr lang="de-DE" sz="1050" dirty="0">
                <a:solidFill>
                  <a:schemeClr val="bg1"/>
                </a:solidFill>
              </a:rPr>
              <a:t>       (Destatis.de / Pflegekräftevorausberechnung)</a:t>
            </a:r>
          </a:p>
          <a:p>
            <a:pPr marL="257168" indent="-257168">
              <a:buFont typeface="Inter" panose="02000503000000020004" pitchFamily="2" charset="0"/>
              <a:buChar char="⇒"/>
            </a:pP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de-DE" noProof="0" smtClean="0"/>
              <a:pPr/>
              <a:t>6</a:t>
            </a:fld>
            <a:endParaRPr lang="de-DE" noProof="0"/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688609" y="6332830"/>
            <a:ext cx="3588300" cy="205088"/>
          </a:xfrm>
        </p:spPr>
        <p:txBody>
          <a:bodyPr/>
          <a:lstStyle/>
          <a:p>
            <a:r>
              <a:rPr lang="de-DE" noProof="0" dirty="0" smtClean="0"/>
              <a:t>Astrid Sartorius, 15</a:t>
            </a:r>
            <a:r>
              <a:rPr lang="de-DE" dirty="0"/>
              <a:t>. </a:t>
            </a:r>
            <a:r>
              <a:rPr lang="de-DE" dirty="0" err="1"/>
              <a:t>Benediktbeurer</a:t>
            </a:r>
            <a:r>
              <a:rPr lang="de-DE" dirty="0"/>
              <a:t> </a:t>
            </a:r>
            <a:r>
              <a:rPr lang="de-DE" dirty="0" err="1"/>
              <a:t>ZukunftsGespräche</a:t>
            </a:r>
            <a:r>
              <a:rPr lang="de-DE" dirty="0"/>
              <a:t> 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24247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8162" y="524036"/>
            <a:ext cx="6397442" cy="2861723"/>
          </a:xfrm>
        </p:spPr>
        <p:txBody>
          <a:bodyPr/>
          <a:lstStyle/>
          <a:p>
            <a:r>
              <a:rPr lang="de-DE" sz="2100" dirty="0"/>
              <a:t>Was ist zu tun?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4294967295"/>
          </p:nvPr>
        </p:nvSpPr>
        <p:spPr>
          <a:xfrm>
            <a:off x="293228" y="1520825"/>
            <a:ext cx="4379062" cy="3898827"/>
          </a:xfrm>
        </p:spPr>
        <p:txBody>
          <a:bodyPr/>
          <a:lstStyle/>
          <a:p>
            <a:endParaRPr lang="de-DE" b="1" u="sng" dirty="0" smtClean="0">
              <a:solidFill>
                <a:srgbClr val="00E487"/>
              </a:solidFill>
            </a:endParaRP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rgbClr val="E6F1F2"/>
                </a:solidFill>
              </a:rPr>
              <a:t>Ausbildungsplätze erhöhen</a:t>
            </a:r>
            <a:endParaRPr lang="de-DE" sz="1600" dirty="0">
              <a:solidFill>
                <a:srgbClr val="E6F1F2"/>
              </a:solidFill>
            </a:endParaRPr>
          </a:p>
          <a:p>
            <a:pPr marL="405256" lvl="3" indent="-214308">
              <a:buClr>
                <a:srgbClr val="00E487"/>
              </a:buClr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rgbClr val="E6F1F2"/>
                </a:solidFill>
              </a:rPr>
              <a:t>Lehrermangel</a:t>
            </a:r>
          </a:p>
          <a:p>
            <a:pPr marL="405256" lvl="3" indent="-214308">
              <a:buClr>
                <a:srgbClr val="00E487"/>
              </a:buClr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rgbClr val="E6F1F2"/>
                </a:solidFill>
              </a:rPr>
              <a:t>Bewerbermangel (Qualität!!)</a:t>
            </a:r>
            <a:endParaRPr lang="de-DE" sz="1600" dirty="0">
              <a:solidFill>
                <a:srgbClr val="E6F1F2"/>
              </a:solidFill>
            </a:endParaRPr>
          </a:p>
          <a:p>
            <a:pPr marL="405256" lvl="3" indent="-214308">
              <a:buClr>
                <a:srgbClr val="00E487"/>
              </a:buClr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rgbClr val="E6F1F2"/>
                </a:solidFill>
              </a:rPr>
              <a:t>Bindungsabbruch während / nach Ausbildung</a:t>
            </a:r>
          </a:p>
          <a:p>
            <a:endParaRPr lang="de-DE" sz="1600" dirty="0" smtClean="0">
              <a:solidFill>
                <a:srgbClr val="E6F1F2"/>
              </a:solidFill>
            </a:endParaRP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rgbClr val="E6F1F2"/>
                </a:solidFill>
              </a:rPr>
              <a:t>Werbekampagnen</a:t>
            </a:r>
            <a:endParaRPr lang="de-DE" sz="1600" dirty="0">
              <a:solidFill>
                <a:srgbClr val="E6F1F2"/>
              </a:solidFill>
            </a:endParaRPr>
          </a:p>
          <a:p>
            <a:pPr marL="405256" lvl="3" indent="-214308">
              <a:buClr>
                <a:srgbClr val="00E487"/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>
                <a:solidFill>
                  <a:srgbClr val="E6F1F2"/>
                </a:solidFill>
              </a:rPr>
              <a:t>Social</a:t>
            </a:r>
            <a:r>
              <a:rPr lang="de-DE" sz="1600" dirty="0" smtClean="0">
                <a:solidFill>
                  <a:srgbClr val="E6F1F2"/>
                </a:solidFill>
              </a:rPr>
              <a:t> Media Kanäle</a:t>
            </a:r>
            <a:endParaRPr lang="de-DE" sz="1600" dirty="0">
              <a:solidFill>
                <a:srgbClr val="E6F1F2"/>
              </a:solidFill>
            </a:endParaRPr>
          </a:p>
          <a:p>
            <a:pPr marL="405256" lvl="3" indent="-214308">
              <a:buClr>
                <a:srgbClr val="00E487"/>
              </a:buClr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rgbClr val="E6F1F2"/>
                </a:solidFill>
              </a:rPr>
              <a:t>Imagefilme</a:t>
            </a:r>
            <a:endParaRPr lang="de-DE" sz="1600" dirty="0">
              <a:solidFill>
                <a:srgbClr val="E6F1F2"/>
              </a:solidFill>
            </a:endParaRPr>
          </a:p>
          <a:p>
            <a:pPr marL="405256" lvl="3" indent="-214308">
              <a:buClr>
                <a:srgbClr val="00E487"/>
              </a:buClr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rgbClr val="E6F1F2"/>
                </a:solidFill>
              </a:rPr>
              <a:t>Ausbildungsmessen</a:t>
            </a:r>
            <a:endParaRPr lang="de-DE" sz="1600" dirty="0">
              <a:solidFill>
                <a:srgbClr val="E6F1F2"/>
              </a:solidFill>
            </a:endParaRPr>
          </a:p>
          <a:p>
            <a:pPr marL="405256" lvl="3" indent="-214308">
              <a:buClr>
                <a:srgbClr val="00E487"/>
              </a:buClr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rgbClr val="E6F1F2"/>
                </a:solidFill>
              </a:rPr>
              <a:t>Prämien</a:t>
            </a:r>
          </a:p>
          <a:p>
            <a:pPr marL="405256" lvl="3" indent="-214308">
              <a:buFont typeface="Wingdings" panose="05000000000000000000" pitchFamily="2" charset="2"/>
              <a:buChar char="§"/>
            </a:pPr>
            <a:endParaRPr lang="de-DE" sz="1600" dirty="0" smtClean="0">
              <a:solidFill>
                <a:srgbClr val="E6F1F2"/>
              </a:solidFill>
            </a:endParaRP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rgbClr val="E6F1F2"/>
                </a:solidFill>
              </a:rPr>
              <a:t>Attraktive Arbeitsplätze</a:t>
            </a:r>
            <a:endParaRPr lang="de-DE" sz="1600" dirty="0">
              <a:solidFill>
                <a:srgbClr val="E6F1F2"/>
              </a:solidFill>
            </a:endParaRP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schemeClr val="bg1"/>
                </a:solidFill>
              </a:rPr>
              <a:t>Akquise ausländischer Pflegefachkräfte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de-DE" noProof="0" smtClean="0"/>
              <a:pPr/>
              <a:t>7</a:t>
            </a:fld>
            <a:endParaRPr lang="de-DE" noProof="0"/>
          </a:p>
        </p:txBody>
      </p:sp>
      <p:sp>
        <p:nvSpPr>
          <p:cNvPr id="15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688609" y="6332830"/>
            <a:ext cx="3588300" cy="205088"/>
          </a:xfrm>
        </p:spPr>
        <p:txBody>
          <a:bodyPr/>
          <a:lstStyle/>
          <a:p>
            <a:r>
              <a:rPr lang="de-DE" noProof="0" dirty="0" smtClean="0"/>
              <a:t>Astrid Sartorius, 15</a:t>
            </a:r>
            <a:r>
              <a:rPr lang="de-DE" dirty="0"/>
              <a:t>. </a:t>
            </a:r>
            <a:r>
              <a:rPr lang="de-DE" dirty="0" err="1"/>
              <a:t>Benediktbeurer</a:t>
            </a:r>
            <a:r>
              <a:rPr lang="de-DE" dirty="0"/>
              <a:t> </a:t>
            </a:r>
            <a:r>
              <a:rPr lang="de-DE" dirty="0" err="1"/>
              <a:t>ZukunftsGespräche</a:t>
            </a:r>
            <a:r>
              <a:rPr lang="de-DE" dirty="0"/>
              <a:t> 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01703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563" y="512763"/>
            <a:ext cx="6909367" cy="3476284"/>
          </a:xfrm>
        </p:spPr>
        <p:txBody>
          <a:bodyPr/>
          <a:lstStyle/>
          <a:p>
            <a:r>
              <a:rPr lang="de-DE" sz="2100" dirty="0"/>
              <a:t>Gütesiegel „Faire Anwerbung Pflege Deutschland“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09563" y="1440436"/>
            <a:ext cx="2861525" cy="4824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14308" indent="-214308" defTabSz="293455">
              <a:spcAft>
                <a:spcPts val="675"/>
              </a:spcAft>
              <a:buFont typeface="Wingdings" panose="05000000000000000000" pitchFamily="2" charset="2"/>
              <a:buChar char="§"/>
              <a:tabLst>
                <a:tab pos="4388832" algn="l"/>
              </a:tabLst>
            </a:pPr>
            <a:r>
              <a:rPr lang="de-DE" sz="1400" dirty="0" smtClean="0">
                <a:solidFill>
                  <a:srgbClr val="007377"/>
                </a:solidFill>
                <a:latin typeface="Inter" panose="02000503000000020004" pitchFamily="2" charset="0"/>
                <a:ea typeface="Inter" panose="02000503000000020004" pitchFamily="2" charset="0"/>
              </a:rPr>
              <a:t>Empfehlung: Zusammenarbeit ausschließlich </a:t>
            </a:r>
            <a:r>
              <a:rPr lang="de-DE" sz="1400" dirty="0">
                <a:solidFill>
                  <a:srgbClr val="007377"/>
                </a:solidFill>
                <a:latin typeface="Inter" panose="02000503000000020004" pitchFamily="2" charset="0"/>
                <a:ea typeface="Inter" panose="02000503000000020004" pitchFamily="2" charset="0"/>
              </a:rPr>
              <a:t>mit Agenturen, die das staatliche Gütesiegel "Faire Anwerbung Pflege Deutschland" tragen</a:t>
            </a:r>
          </a:p>
          <a:p>
            <a:pPr marL="214308" indent="-214308" defTabSz="293455">
              <a:spcAft>
                <a:spcPts val="675"/>
              </a:spcAft>
              <a:buFont typeface="Wingdings" panose="05000000000000000000" pitchFamily="2" charset="2"/>
              <a:buChar char="§"/>
              <a:tabLst>
                <a:tab pos="4388832" algn="l"/>
              </a:tabLst>
            </a:pPr>
            <a:endParaRPr lang="de-DE" sz="1400" dirty="0">
              <a:solidFill>
                <a:srgbClr val="007377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214308" indent="-214308" defTabSz="293455">
              <a:spcAft>
                <a:spcPts val="675"/>
              </a:spcAft>
              <a:buFont typeface="Wingdings" panose="05000000000000000000" pitchFamily="2" charset="2"/>
              <a:buChar char="§"/>
              <a:tabLst>
                <a:tab pos="4388832" algn="l"/>
              </a:tabLst>
            </a:pPr>
            <a:r>
              <a:rPr lang="de-DE" sz="1400" dirty="0">
                <a:solidFill>
                  <a:srgbClr val="007377"/>
                </a:solidFill>
                <a:latin typeface="Inter" panose="02000503000000020004" pitchFamily="2" charset="0"/>
                <a:ea typeface="Inter" panose="02000503000000020004" pitchFamily="2" charset="0"/>
              </a:rPr>
              <a:t>das Gütesiegel orientiert sich am Diskurs des Fair </a:t>
            </a:r>
            <a:r>
              <a:rPr lang="de-DE" sz="1400" dirty="0" err="1">
                <a:solidFill>
                  <a:srgbClr val="007377"/>
                </a:solidFill>
                <a:latin typeface="Inter" panose="02000503000000020004" pitchFamily="2" charset="0"/>
                <a:ea typeface="Inter" panose="02000503000000020004" pitchFamily="2" charset="0"/>
              </a:rPr>
              <a:t>Recruitments</a:t>
            </a:r>
            <a:r>
              <a:rPr lang="de-DE" sz="1400" dirty="0">
                <a:solidFill>
                  <a:srgbClr val="007377"/>
                </a:solidFill>
                <a:latin typeface="Inter" panose="02000503000000020004" pitchFamily="2" charset="0"/>
                <a:ea typeface="Inter" panose="02000503000000020004" pitchFamily="2" charset="0"/>
              </a:rPr>
              <a:t> und berücksichtigt Vorgaben der WHO und der </a:t>
            </a:r>
            <a:r>
              <a:rPr lang="de-DE" sz="1400" dirty="0" smtClean="0">
                <a:solidFill>
                  <a:srgbClr val="007377"/>
                </a:solidFill>
                <a:latin typeface="Inter" panose="02000503000000020004" pitchFamily="2" charset="0"/>
                <a:ea typeface="Inter" panose="02000503000000020004" pitchFamily="2" charset="0"/>
              </a:rPr>
              <a:t>ILO (internationale Arbeitsorganisation)</a:t>
            </a:r>
            <a:endParaRPr lang="de-DE" sz="1400" dirty="0">
              <a:solidFill>
                <a:srgbClr val="007377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214308" indent="-214308" defTabSz="293455">
              <a:spcAft>
                <a:spcPts val="675"/>
              </a:spcAft>
              <a:buFont typeface="Wingdings" panose="05000000000000000000" pitchFamily="2" charset="2"/>
              <a:buChar char="§"/>
              <a:tabLst>
                <a:tab pos="4388832" algn="l"/>
              </a:tabLst>
            </a:pPr>
            <a:endParaRPr lang="de-DE" sz="1400" dirty="0">
              <a:solidFill>
                <a:srgbClr val="007377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214308" indent="-214308" defTabSz="293455">
              <a:spcAft>
                <a:spcPts val="675"/>
              </a:spcAft>
              <a:buFont typeface="Wingdings" panose="05000000000000000000" pitchFamily="2" charset="2"/>
              <a:buChar char="§"/>
              <a:tabLst>
                <a:tab pos="4388832" algn="l"/>
              </a:tabLst>
            </a:pPr>
            <a:r>
              <a:rPr lang="de-DE" sz="1400" dirty="0">
                <a:solidFill>
                  <a:srgbClr val="007377"/>
                </a:solidFill>
                <a:latin typeface="Inter" panose="02000503000000020004" pitchFamily="2" charset="0"/>
                <a:ea typeface="Inter" panose="02000503000000020004" pitchFamily="2" charset="0"/>
              </a:rPr>
              <a:t>durch die RAL Gütegemeinschaft Anwerbung und Vermittlung von Pflegekräften aus dem Ausland e.V. entwickelt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de-DE" noProof="0" smtClean="0"/>
              <a:pPr/>
              <a:t>8</a:t>
            </a:fld>
            <a:endParaRPr lang="de-DE" noProof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688609" y="6332830"/>
            <a:ext cx="3588300" cy="205088"/>
          </a:xfrm>
        </p:spPr>
        <p:txBody>
          <a:bodyPr/>
          <a:lstStyle/>
          <a:p>
            <a:r>
              <a:rPr lang="de-DE" noProof="0" dirty="0" smtClean="0"/>
              <a:t>Astrid Sartorius, 15</a:t>
            </a:r>
            <a:r>
              <a:rPr lang="de-DE" dirty="0"/>
              <a:t>. </a:t>
            </a:r>
            <a:r>
              <a:rPr lang="de-DE" dirty="0" err="1"/>
              <a:t>Benediktbeurer</a:t>
            </a:r>
            <a:r>
              <a:rPr lang="de-DE" dirty="0"/>
              <a:t> </a:t>
            </a:r>
            <a:r>
              <a:rPr lang="de-DE" dirty="0" err="1"/>
              <a:t>ZukunftsGespräche</a:t>
            </a:r>
            <a:r>
              <a:rPr lang="de-DE" dirty="0"/>
              <a:t> </a:t>
            </a:r>
            <a:endParaRPr lang="de-DE" noProof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820" y="2101399"/>
            <a:ext cx="3876036" cy="320929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893820" y="1976927"/>
            <a:ext cx="3771900" cy="2649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675"/>
              </a:spcAft>
            </a:pPr>
            <a:r>
              <a:rPr lang="de-DE" sz="900" dirty="0"/>
              <a:t>Sechs leitende Prinzipien des Anforderungskatalogs</a:t>
            </a:r>
            <a:endParaRPr 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91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8162" y="512763"/>
            <a:ext cx="6397442" cy="3476284"/>
          </a:xfrm>
        </p:spPr>
        <p:txBody>
          <a:bodyPr/>
          <a:lstStyle/>
          <a:p>
            <a:r>
              <a:rPr lang="de-DE" sz="2100" dirty="0"/>
              <a:t>Fazit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639122" y="1937385"/>
            <a:ext cx="5822604" cy="254079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1600" dirty="0" smtClean="0">
                <a:solidFill>
                  <a:schemeClr val="bg2"/>
                </a:solidFill>
              </a:rPr>
              <a:t>Unter </a:t>
            </a:r>
            <a:r>
              <a:rPr lang="de-DE" sz="1600" dirty="0">
                <a:solidFill>
                  <a:schemeClr val="bg2"/>
                </a:solidFill>
              </a:rPr>
              <a:t>den gegebenen Rahmenbedingungen (Demografie, Politik) müssen alle Register gezogen werden, um Mitarbeitende zu gewinnen und im Unternehmen zu halten. Das gilt sicher für alle Berufsgruppen. </a:t>
            </a:r>
            <a:endParaRPr lang="de-DE" sz="1600" dirty="0" smtClean="0">
              <a:solidFill>
                <a:schemeClr val="bg2"/>
              </a:solidFill>
            </a:endParaRPr>
          </a:p>
          <a:p>
            <a:pPr algn="ctr">
              <a:lnSpc>
                <a:spcPct val="100000"/>
              </a:lnSpc>
            </a:pPr>
            <a:endParaRPr lang="de-DE" sz="1600" dirty="0">
              <a:solidFill>
                <a:schemeClr val="bg2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de-DE" sz="1600" b="1" dirty="0" smtClean="0">
                <a:solidFill>
                  <a:schemeClr val="bg2"/>
                </a:solidFill>
              </a:rPr>
              <a:t>Gelungene Integration ist </a:t>
            </a:r>
            <a:r>
              <a:rPr lang="de-DE" sz="1600" b="1" smtClean="0">
                <a:solidFill>
                  <a:schemeClr val="bg2"/>
                </a:solidFill>
              </a:rPr>
              <a:t>der zentrale </a:t>
            </a:r>
            <a:r>
              <a:rPr lang="de-DE" sz="1600" b="1" dirty="0" smtClean="0">
                <a:solidFill>
                  <a:schemeClr val="bg2"/>
                </a:solidFill>
              </a:rPr>
              <a:t>Erfolgsfaktor.</a:t>
            </a:r>
            <a:endParaRPr lang="de-DE" sz="1600" b="1" dirty="0">
              <a:solidFill>
                <a:schemeClr val="bg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de-DE" noProof="0" smtClean="0"/>
              <a:pPr/>
              <a:t>9</a:t>
            </a:fld>
            <a:endParaRPr lang="de-DE" noProof="0"/>
          </a:p>
        </p:txBody>
      </p:sp>
      <p:sp>
        <p:nvSpPr>
          <p:cNvPr id="15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688609" y="6332830"/>
            <a:ext cx="3588300" cy="205088"/>
          </a:xfrm>
        </p:spPr>
        <p:txBody>
          <a:bodyPr/>
          <a:lstStyle/>
          <a:p>
            <a:r>
              <a:rPr lang="de-DE" noProof="0" dirty="0" smtClean="0"/>
              <a:t>Astrid Sartorius, 15</a:t>
            </a:r>
            <a:r>
              <a:rPr lang="de-DE" dirty="0"/>
              <a:t>. </a:t>
            </a:r>
            <a:r>
              <a:rPr lang="de-DE" dirty="0" err="1"/>
              <a:t>Benediktbeurer</a:t>
            </a:r>
            <a:r>
              <a:rPr lang="de-DE" dirty="0"/>
              <a:t> </a:t>
            </a:r>
            <a:r>
              <a:rPr lang="de-DE" dirty="0" err="1"/>
              <a:t>ZukunftsGespräche</a:t>
            </a:r>
            <a:r>
              <a:rPr lang="de-DE" dirty="0"/>
              <a:t> 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88318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KLEPIOS 2022">
  <a:themeElements>
    <a:clrScheme name="ASKLEPIOS 2022">
      <a:dk1>
        <a:srgbClr val="007377"/>
      </a:dk1>
      <a:lt1>
        <a:srgbClr val="FFFFFF"/>
      </a:lt1>
      <a:dk2>
        <a:srgbClr val="007377"/>
      </a:dk2>
      <a:lt2>
        <a:srgbClr val="BB16A3"/>
      </a:lt2>
      <a:accent1>
        <a:srgbClr val="254A5D"/>
      </a:accent1>
      <a:accent2>
        <a:srgbClr val="6558B1"/>
      </a:accent2>
      <a:accent3>
        <a:srgbClr val="BB16A3"/>
      </a:accent3>
      <a:accent4>
        <a:srgbClr val="FFB81C"/>
      </a:accent4>
      <a:accent5>
        <a:srgbClr val="64EB9B"/>
      </a:accent5>
      <a:accent6>
        <a:srgbClr val="FF417D"/>
      </a:accent6>
      <a:hlink>
        <a:srgbClr val="007377"/>
      </a:hlink>
      <a:folHlink>
        <a:srgbClr val="56B093"/>
      </a:folHlink>
    </a:clrScheme>
    <a:fontScheme name="Signify font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sz="2053" b="0" i="0" dirty="0">
            <a:latin typeface="Inter" panose="02000503000000020004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Aft>
            <a:spcPts val="900"/>
          </a:spcAft>
          <a:defRPr sz="18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sklepios-PowerPoint-Master-2022_v2" id="{CB30F137-994E-5840-A1E3-3F44C7ACE391}" vid="{0C45AD32-B3EA-8A45-A7D4-7FE3281F42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433</Words>
  <Application>Microsoft Office PowerPoint</Application>
  <PresentationFormat>Bildschirmpräsentation (4:3)</PresentationFormat>
  <Paragraphs>81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Calibri</vt:lpstr>
      <vt:lpstr>Inter</vt:lpstr>
      <vt:lpstr>Wingdings</vt:lpstr>
      <vt:lpstr>Inter SemiBold</vt:lpstr>
      <vt:lpstr>72 Black</vt:lpstr>
      <vt:lpstr>Arial</vt:lpstr>
      <vt:lpstr>ASKLEPIOS 2022</vt:lpstr>
      <vt:lpstr>PowerPoint-Präsentation</vt:lpstr>
      <vt:lpstr>PowerPoint-Präsentation</vt:lpstr>
      <vt:lpstr>01 Fachkräftemangel im Pflegebereich</vt:lpstr>
      <vt:lpstr>Fachkräftemangel im Pflegebereich</vt:lpstr>
      <vt:lpstr>Gründe für fehlende Pflegekräfte</vt:lpstr>
      <vt:lpstr>Fachkräftemangel im Pflegebereich</vt:lpstr>
      <vt:lpstr>Was ist zu tun?</vt:lpstr>
      <vt:lpstr>Gütesiegel „Faire Anwerbung Pflege Deutschland“</vt:lpstr>
      <vt:lpstr>Fazit</vt:lpstr>
      <vt:lpstr>Vielen Dank für Ihre Aufmerksamkeit  Astrid Sartorius Leitung Auslandsakquise Pflege (deutschlandweit) Leitung Onboardingcenter     Telefon: +49 151 50769836 E-Mail: astridsartorius@web.de </vt:lpstr>
    </vt:vector>
  </TitlesOfParts>
  <Manager/>
  <Company>Asklepios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Auslandsakquise Pflege Aktuelle Zahlen und Fakten  Stand Juni 2022</dc:title>
  <dc:subject/>
  <dc:creator>Sascha Haaß</dc:creator>
  <cp:keywords/>
  <dc:description/>
  <cp:lastModifiedBy>Sartorius, Astrid</cp:lastModifiedBy>
  <cp:revision>119</cp:revision>
  <dcterms:created xsi:type="dcterms:W3CDTF">2022-06-21T08:35:21Z</dcterms:created>
  <dcterms:modified xsi:type="dcterms:W3CDTF">2024-06-16T15:48:57Z</dcterms:modified>
  <cp:category/>
</cp:coreProperties>
</file>